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96" r:id="rId3"/>
    <p:sldId id="333" r:id="rId4"/>
    <p:sldId id="300" r:id="rId5"/>
    <p:sldId id="301" r:id="rId6"/>
    <p:sldId id="342" r:id="rId7"/>
    <p:sldId id="378" r:id="rId8"/>
    <p:sldId id="292" r:id="rId9"/>
    <p:sldId id="298" r:id="rId10"/>
    <p:sldId id="290" r:id="rId11"/>
    <p:sldId id="293" r:id="rId12"/>
    <p:sldId id="338" r:id="rId13"/>
    <p:sldId id="260" r:id="rId14"/>
    <p:sldId id="267" r:id="rId15"/>
    <p:sldId id="278" r:id="rId16"/>
    <p:sldId id="379" r:id="rId17"/>
    <p:sldId id="261" r:id="rId18"/>
    <p:sldId id="355" r:id="rId19"/>
    <p:sldId id="372" r:id="rId20"/>
    <p:sldId id="357" r:id="rId21"/>
    <p:sldId id="279" r:id="rId22"/>
    <p:sldId id="327" r:id="rId23"/>
    <p:sldId id="373" r:id="rId24"/>
    <p:sldId id="375" r:id="rId25"/>
    <p:sldId id="374" r:id="rId26"/>
    <p:sldId id="275" r:id="rId27"/>
    <p:sldId id="272" r:id="rId28"/>
    <p:sldId id="363" r:id="rId29"/>
    <p:sldId id="337" r:id="rId30"/>
    <p:sldId id="310" r:id="rId31"/>
    <p:sldId id="303" r:id="rId32"/>
    <p:sldId id="359" r:id="rId33"/>
    <p:sldId id="339" r:id="rId34"/>
    <p:sldId id="376" r:id="rId35"/>
    <p:sldId id="353" r:id="rId36"/>
    <p:sldId id="281" r:id="rId37"/>
    <p:sldId id="270" r:id="rId38"/>
    <p:sldId id="289" r:id="rId39"/>
    <p:sldId id="340" r:id="rId40"/>
    <p:sldId id="344" r:id="rId41"/>
    <p:sldId id="364" r:id="rId42"/>
    <p:sldId id="366" r:id="rId43"/>
    <p:sldId id="367" r:id="rId44"/>
    <p:sldId id="377" r:id="rId45"/>
    <p:sldId id="365" r:id="rId46"/>
    <p:sldId id="257" r:id="rId47"/>
    <p:sldId id="341" r:id="rId48"/>
    <p:sldId id="368" r:id="rId49"/>
    <p:sldId id="328" r:id="rId50"/>
    <p:sldId id="297" r:id="rId51"/>
    <p:sldId id="302" r:id="rId52"/>
    <p:sldId id="312" r:id="rId53"/>
    <p:sldId id="343" r:id="rId54"/>
    <p:sldId id="314" r:id="rId55"/>
    <p:sldId id="325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rneri, Claudia" initials="GC" lastIdx="0" clrIdx="0"/>
  <p:cmAuthor id="2" name="Henrike Arnold" initials="HA" lastIdx="5" clrIdx="1">
    <p:extLst/>
  </p:cmAuthor>
  <p:cmAuthor id="3" name="Henrike" initials="H" lastIdx="22" clrIdx="2">
    <p:extLst/>
  </p:cmAuthor>
  <p:cmAuthor id="4" name="Annalena Wirth" initials="AW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94165" autoAdjust="0"/>
  </p:normalViewPr>
  <p:slideViewPr>
    <p:cSldViewPr snapToGrid="0">
      <p:cViewPr varScale="1">
        <p:scale>
          <a:sx n="93" d="100"/>
          <a:sy n="93" d="100"/>
        </p:scale>
        <p:origin x="66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8EC-A13B-B711DD692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8EC-A13B-B711DD692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5-48EC-A13B-B711DD692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5-48EC-A13B-B711DD6924DB}"/>
              </c:ext>
            </c:extLst>
          </c:dPt>
          <c:dLbls>
            <c:dLbl>
              <c:idx val="0"/>
              <c:layout>
                <c:manualLayout>
                  <c:x val="-0.19421329789172412"/>
                  <c:y val="0.10791990217120441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Zentral</a:t>
                    </a:r>
                    <a:r>
                      <a:rPr lang="en-US" sz="1500" dirty="0"/>
                      <a:t>  </a:t>
                    </a:r>
                  </a:p>
                  <a:p>
                    <a:fld id="{A94FBE26-D753-4AB2-BAF6-BF27FEB39959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B5-48EC-A13B-B711DD6924DB}"/>
                </c:ext>
              </c:extLst>
            </c:dLbl>
            <c:dLbl>
              <c:idx val="1"/>
              <c:layout>
                <c:manualLayout>
                  <c:x val="2.6381583034646591E-2"/>
                  <c:y val="-0.19829648676457584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Fachschaften</a:t>
                    </a:r>
                    <a:r>
                      <a:rPr lang="en-US" sz="1500" dirty="0"/>
                      <a:t> 4,50 €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5-48EC-A13B-B711DD6924DB}"/>
                </c:ext>
              </c:extLst>
            </c:dLbl>
            <c:dLbl>
              <c:idx val="2"/>
              <c:layout>
                <c:manualLayout>
                  <c:x val="0.15100302397750728"/>
                  <c:y val="-2.4291404409932981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Theater</a:t>
                    </a:r>
                  </a:p>
                  <a:p>
                    <a:fld id="{80E022BE-F146-4A28-8C55-03F804935C9C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B5-48EC-A13B-B711DD6924DB}"/>
                </c:ext>
              </c:extLst>
            </c:dLbl>
            <c:dLbl>
              <c:idx val="3"/>
              <c:layout>
                <c:manualLayout>
                  <c:x val="0.10499737286235035"/>
                  <c:y val="0.1696753342014935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Nextbike</a:t>
                    </a:r>
                    <a:endParaRPr lang="en-US" sz="1500" dirty="0"/>
                  </a:p>
                  <a:p>
                    <a:fld id="{1272A5EC-AB86-4639-9EF6-DA354E66F99C}" type="VALUE">
                      <a:rPr lang="en-US" sz="150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B5-48EC-A13B-B711DD692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Tabelle1!$A$1:$D$1</c:f>
              <c:numCache>
                <c:formatCode>"€"#,##0.00_);[Red]\("€"#,##0.00\)</c:formatCode>
                <c:ptCount val="4"/>
                <c:pt idx="0">
                  <c:v>5.5</c:v>
                </c:pt>
                <c:pt idx="1">
                  <c:v>4.5</c:v>
                </c:pt>
                <c:pt idx="2">
                  <c:v>2.5</c:v>
                </c:pt>
                <c:pt idx="3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B5-48EC-A13B-B711DD69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15T14:47:21.397" idx="10">
    <p:pos x="6501" y="1929"/>
    <p:text>Ich denke, man sollte ein bisschen kürzen, und habe Vorschläge dazu gemacht</p:text>
    <p:extLst>
      <p:ext uri="{C676402C-5697-4E1C-873F-D02D1690AC5C}">
        <p15:threadingInfo xmlns:p15="http://schemas.microsoft.com/office/powerpoint/2012/main" timeZoneBias="-120"/>
      </p:ext>
    </p:extLst>
  </p:cm>
  <p:cm authorId="4" dt="2020-04-16T12:14:44.525" idx="2">
    <p:pos x="6501" y="2065"/>
    <p:text>Kam von den Referaten selbst, das habe ich auch so übernommen. Die wenigen, die sich gemeldet haben, sollten auch das Recht haben, ihre Vorstellung selbst zu entscheiden.</p:text>
    <p:extLst>
      <p:ext uri="{C676402C-5697-4E1C-873F-D02D1690AC5C}">
        <p15:threadingInfo xmlns:p15="http://schemas.microsoft.com/office/powerpoint/2012/main" timeZoneBias="-120">
          <p15:parentCm authorId="3" idx="10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15T14:47:21.397" idx="10">
    <p:pos x="6501" y="1929"/>
    <p:text>Ich denke, man sollte ein bisschen kürzen, und habe Vorschläge dazu gemacht</p:text>
    <p:extLst>
      <p:ext uri="{C676402C-5697-4E1C-873F-D02D1690AC5C}">
        <p15:threadingInfo xmlns:p15="http://schemas.microsoft.com/office/powerpoint/2012/main" timeZoneBias="-120"/>
      </p:ext>
    </p:extLst>
  </p:cm>
  <p:cm authorId="4" dt="2020-04-16T12:14:44.525" idx="2">
    <p:pos x="6501" y="2065"/>
    <p:text>Kam von den Referaten selbst, das habe ich auch so übernommen. Die wenigen, die sich gemeldet haben, sollten auch das Recht haben, ihre Vorstellung selbst zu entscheiden.</p:text>
    <p:extLst>
      <p:ext uri="{C676402C-5697-4E1C-873F-D02D1690AC5C}">
        <p15:threadingInfo xmlns:p15="http://schemas.microsoft.com/office/powerpoint/2012/main" timeZoneBias="-120">
          <p15:parentCm authorId="3" idx="10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B244-CC23-4B18-A7A8-ACF13858F1FB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9293-CF13-45B8-B182-4AB82B899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7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6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Antirassismus</a:t>
            </a:r>
          </a:p>
          <a:p>
            <a:r>
              <a:rPr lang="de-DE" dirty="0"/>
              <a:t>EDV</a:t>
            </a:r>
          </a:p>
          <a:p>
            <a:r>
              <a:rPr lang="de-DE" dirty="0"/>
              <a:t>Gremien</a:t>
            </a:r>
          </a:p>
          <a:p>
            <a:r>
              <a:rPr lang="de-DE" dirty="0" err="1"/>
              <a:t>LeLe</a:t>
            </a:r>
            <a:endParaRPr lang="de-DE" dirty="0"/>
          </a:p>
          <a:p>
            <a:r>
              <a:rPr lang="de-DE" dirty="0"/>
              <a:t>Politische Bildung</a:t>
            </a:r>
          </a:p>
          <a:p>
            <a:endParaRPr lang="de-DE" dirty="0"/>
          </a:p>
          <a:p>
            <a:r>
              <a:rPr lang="de-DE" dirty="0"/>
              <a:t>Autonom</a:t>
            </a:r>
          </a:p>
          <a:p>
            <a:r>
              <a:rPr lang="de-DE" dirty="0"/>
              <a:t>Gesundheit</a:t>
            </a:r>
          </a:p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FuN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1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1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87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21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2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52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Erklären,</a:t>
            </a:r>
            <a:r>
              <a:rPr lang="de-DE" baseline="0" dirty="0"/>
              <a:t> wie man einen AK gründet!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97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131B0-7DBE-BB48-8ACC-4F5C8C54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209C0C-45EF-434F-A8D1-96BAE179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16EF5-CFF5-7B47-B8EB-0DBBD7C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8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26A34-7BD2-EA4C-911E-74194ACF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159F9E-0D78-E145-8447-2149A8AF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95E65-78C2-FB42-8F3F-BEBC84D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58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742CAF-34AC-674B-B6D1-EEADE27C2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59D4B-7AD9-A547-BC44-17FC8DF46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6625B-02AE-6047-880B-54F0643A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E5028-F963-9341-9DC1-E9C441B7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593E73-B234-7646-BEDF-7A113010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73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0DE37-F92D-0441-852A-4275F7A9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3C152-65E0-3D4A-8C33-517C03EA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0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CF538-4119-A349-B66B-BFF98B97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0483E-8EE6-ED43-B239-7BB07BE0A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F72382-5C95-CF4F-978B-818B3E76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11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A654D-B88A-C145-966E-67F8D757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E8F21-7A8E-2243-B5E5-DC28DC9D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97CDE8-589B-2140-BD05-2F21FAA9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361EA0-0027-B54B-A0A2-D81CB2245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341999-D3CC-5146-90FB-1F933E6C2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D09C63A-DA90-2A40-ABB3-248A186A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5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9319F-C608-6949-999C-23A9E792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51D06-9364-934B-9F87-6FE3B864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174EA-2E13-CB4B-800B-7BD64067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68CB4-62B1-B04B-A1D7-59798C4C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D73EC5-3923-2440-9457-34FD95A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A9716-2F16-E541-827B-3F419A9A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5C9621-ECDB-8E41-9094-E6E3E44B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56D49-D01E-9148-BAC5-970D3E15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52351C-075A-9243-96BF-706C2AC4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45E522-6B31-754E-B3B0-80AFEE19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B8111-E1A9-574B-9BBD-02A2944C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1AADA69-C3BA-4B43-B36E-840E5A262E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43000"/>
          </a:blip>
          <a:srcRect r="15958" b="16484"/>
          <a:stretch/>
        </p:blipFill>
        <p:spPr>
          <a:xfrm>
            <a:off x="5672138" y="528639"/>
            <a:ext cx="6519863" cy="63293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EB340C-01B2-594E-BF0B-F9CBB1D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B8CE3F-AE28-0B4A-B99A-1507468F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9168F-E5DA-7944-A856-827C9E9B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4" y="5575539"/>
            <a:ext cx="2774578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no Pro" panose="02020502040506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201CB-B7FE-4611-BD8C-99B799B6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2" y="2996693"/>
            <a:ext cx="9144000" cy="361275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Die Verfasste Studierendenschaft der Universität Heidelberg</a:t>
            </a:r>
            <a:br>
              <a:rPr lang="de-DE" b="1" dirty="0"/>
            </a:br>
            <a:br>
              <a:rPr lang="de-DE" sz="1800" b="1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2FC2E2-E834-4CB7-B919-9015DBA98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234" y="6386455"/>
            <a:ext cx="6867477" cy="709609"/>
          </a:xfrm>
        </p:spPr>
        <p:txBody>
          <a:bodyPr>
            <a:normAutofit/>
          </a:bodyPr>
          <a:lstStyle/>
          <a:p>
            <a:r>
              <a:rPr lang="de-DE" sz="1400" dirty="0"/>
              <a:t>Stand: 07.10.2023</a:t>
            </a:r>
          </a:p>
        </p:txBody>
      </p:sp>
    </p:spTree>
    <p:extLst>
      <p:ext uri="{BB962C8B-B14F-4D97-AF65-F5344CB8AC3E}">
        <p14:creationId xmlns:p14="http://schemas.microsoft.com/office/powerpoint/2010/main" val="76559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EA0E41-614F-3B4D-B1C4-60A42522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8" y="2230854"/>
            <a:ext cx="5634187" cy="316923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0D2ED29-6995-410B-B734-01ABB9B31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67361"/>
              </p:ext>
            </p:extLst>
          </p:nvPr>
        </p:nvGraphicFramePr>
        <p:xfrm>
          <a:off x="674428" y="372595"/>
          <a:ext cx="5099782" cy="150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DRAW" r:id="rId4" imgW="1989410" imgH="588616" progId="CorelDraw.Graphic.19">
                  <p:embed/>
                </p:oleObj>
              </mc:Choice>
              <mc:Fallback>
                <p:oleObj name="CorelDRAW" r:id="rId4" imgW="1989410" imgH="58861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428" y="372595"/>
                        <a:ext cx="5099782" cy="150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1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Aufgaben</a:t>
            </a:r>
            <a:br>
              <a:rPr lang="en-US" dirty="0"/>
            </a:br>
            <a:r>
              <a:rPr lang="en-US" dirty="0"/>
              <a:t>des </a:t>
            </a:r>
            <a:r>
              <a:rPr lang="en-US" dirty="0" err="1"/>
              <a:t>Präsidiums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7094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Sitzungen </a:t>
            </a: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nachbereiten</a:t>
            </a:r>
            <a:endParaRPr lang="en-US" dirty="0"/>
          </a:p>
          <a:p>
            <a:pPr lvl="1"/>
            <a:r>
              <a:rPr lang="en-US" dirty="0" err="1"/>
              <a:t>Tagesordnung</a:t>
            </a:r>
            <a:endParaRPr lang="en-US" dirty="0"/>
          </a:p>
          <a:p>
            <a:pPr lvl="1"/>
            <a:r>
              <a:rPr lang="en-US" dirty="0" err="1"/>
              <a:t>Protokolle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Antragsbetreuung</a:t>
            </a:r>
            <a:endParaRPr lang="en-US" sz="28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Vorprüfung</a:t>
            </a:r>
            <a:r>
              <a:rPr lang="en-US" sz="2400" dirty="0"/>
              <a:t> der </a:t>
            </a:r>
            <a:r>
              <a:rPr lang="en-US" sz="2400" dirty="0" err="1"/>
              <a:t>Anträge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Verbessungsvorschläge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82870" y="1679499"/>
            <a:ext cx="5437094" cy="2677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Administrative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Aufgaben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Entsendungen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 der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Fachschaften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erfassen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Führen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 von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Aufzeichnungen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Archivieren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9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 err="1"/>
              <a:t>Referatekonferenz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85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628A2-ADF4-4832-88D3-0FDE51E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196"/>
            <a:ext cx="10515600" cy="1325563"/>
          </a:xfrm>
        </p:spPr>
        <p:txBody>
          <a:bodyPr/>
          <a:lstStyle/>
          <a:p>
            <a:r>
              <a:rPr lang="de-DE" b="1" dirty="0" err="1"/>
              <a:t>Referatekonferenz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05FC4-0C7E-429A-A2FE-3BB20C4F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86807"/>
            <a:ext cx="10515600" cy="3900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Zusammenkunft der Referate, </a:t>
            </a:r>
          </a:p>
          <a:p>
            <a:pPr marL="0" indent="0">
              <a:buNone/>
            </a:pPr>
            <a:r>
              <a:rPr lang="de-DE" dirty="0"/>
              <a:t>geleitet von den Vorsitzenden des VS </a:t>
            </a:r>
          </a:p>
          <a:p>
            <a:endParaRPr lang="de-DE" dirty="0"/>
          </a:p>
          <a:p>
            <a:r>
              <a:rPr lang="de-DE" dirty="0"/>
              <a:t>Austausch unter den Referaten</a:t>
            </a:r>
          </a:p>
          <a:p>
            <a:r>
              <a:rPr lang="de-DE" dirty="0"/>
              <a:t>tagt 14-tägig</a:t>
            </a:r>
          </a:p>
          <a:p>
            <a:r>
              <a:rPr lang="de-DE" dirty="0"/>
              <a:t>„Exekutive“, erledigt das laufende Geschäft</a:t>
            </a:r>
          </a:p>
          <a:p>
            <a:r>
              <a:rPr lang="de-DE" dirty="0"/>
              <a:t>Abläufe in der VS begleiten, ggf. weiterentwickeln</a:t>
            </a:r>
          </a:p>
          <a:p>
            <a:r>
              <a:rPr lang="de-DE" dirty="0"/>
              <a:t>übernimmt einige Aufgaben des StuRa </a:t>
            </a:r>
            <a:br>
              <a:rPr lang="de-DE" dirty="0"/>
            </a:br>
            <a:r>
              <a:rPr lang="de-DE" dirty="0"/>
              <a:t>in der vorlesungsfreien Zeit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3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2" y="599846"/>
            <a:ext cx="6442554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Die </a:t>
            </a:r>
            <a:r>
              <a:rPr lang="de-DE" dirty="0" err="1"/>
              <a:t>RefKonf</a:t>
            </a:r>
            <a:br>
              <a:rPr lang="de-DE" dirty="0"/>
            </a:br>
            <a:r>
              <a:rPr lang="de-DE" dirty="0"/>
              <a:t>organisiert</a:t>
            </a:r>
            <a:br>
              <a:rPr lang="de-DE" dirty="0"/>
            </a:br>
            <a:r>
              <a:rPr lang="de-DE" dirty="0"/>
              <a:t>z.B. Aktionen</a:t>
            </a:r>
          </a:p>
        </p:txBody>
      </p:sp>
      <p:pic>
        <p:nvPicPr>
          <p:cNvPr id="4" name="Picture 10" descr="Bildergebnis für demo heidelberg studiengebüh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63200"/>
            <a:ext cx="72675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ildergebnis für demo heidelberg studiengebüh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69" y="3061678"/>
            <a:ext cx="5364061" cy="37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netfilec.ad.uni-heidelberg.de\home\c\cg0\Desktop\berghe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33" y="5058950"/>
            <a:ext cx="4797467" cy="17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2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969" y="118457"/>
            <a:ext cx="10515600" cy="1325563"/>
          </a:xfrm>
        </p:spPr>
        <p:txBody>
          <a:bodyPr/>
          <a:lstStyle/>
          <a:p>
            <a:r>
              <a:rPr lang="de-DE" b="1" dirty="0"/>
              <a:t>Vorsitz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7969" y="1055399"/>
            <a:ext cx="10767573" cy="4832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Vor-  &amp; Nachbereitung sowie Leitung der </a:t>
            </a:r>
            <a:r>
              <a:rPr lang="de-DE" sz="2600" dirty="0" err="1"/>
              <a:t>Referatekonferenz</a:t>
            </a:r>
            <a:endParaRPr lang="de-DE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Weiterleitung von StuRa-Beschlüssen ans Rektorat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Erfassung/Dokumentation von Beschlüssen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Rechtliche Vertretung der VS nach außen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Leitung der Dienststelle der VS</a:t>
            </a:r>
            <a:endParaRPr lang="de-DE" sz="2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Verträge, Rechtsgeschäfte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Personalführung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02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Referate</a:t>
            </a:r>
          </a:p>
        </p:txBody>
      </p:sp>
    </p:spTree>
    <p:extLst>
      <p:ext uri="{BB962C8B-B14F-4D97-AF65-F5344CB8AC3E}">
        <p14:creationId xmlns:p14="http://schemas.microsoft.com/office/powerpoint/2010/main" val="180698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325563"/>
          </a:xfrm>
        </p:spPr>
        <p:txBody>
          <a:bodyPr/>
          <a:lstStyle/>
          <a:p>
            <a:r>
              <a:rPr lang="de-DE" b="1" dirty="0"/>
              <a:t>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045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arbeiten in ihrem Themenbereich</a:t>
            </a:r>
          </a:p>
          <a:p>
            <a:r>
              <a:rPr lang="de-DE" dirty="0"/>
              <a:t>sind an Beschlüsse des StuRa gebunden</a:t>
            </a:r>
          </a:p>
          <a:p>
            <a:r>
              <a:rPr lang="de-DE" dirty="0"/>
              <a:t>bereiten ggf. StuRa-Beschlüsse vor </a:t>
            </a:r>
          </a:p>
          <a:p>
            <a:r>
              <a:rPr lang="de-DE" dirty="0"/>
              <a:t>bestehen aus 1-4 Personen</a:t>
            </a:r>
          </a:p>
          <a:p>
            <a:r>
              <a:rPr lang="de-DE" dirty="0"/>
              <a:t>bearbeiten Anfragen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können Finanzbeschlüsse bis </a:t>
            </a:r>
            <a:br>
              <a:rPr lang="de-DE" dirty="0"/>
            </a:br>
            <a:r>
              <a:rPr lang="de-DE" dirty="0"/>
              <a:t>max. 400€ treffen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94247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2D699-74B5-8C42-A682-E8A1CB17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2" y="181348"/>
            <a:ext cx="10515600" cy="1325563"/>
          </a:xfrm>
        </p:spPr>
        <p:txBody>
          <a:bodyPr/>
          <a:lstStyle/>
          <a:p>
            <a:r>
              <a:rPr lang="de-DE" b="1" dirty="0"/>
              <a:t>Innenreferat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5C9827-FC8B-934C-A351-7908D649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98" y="1296213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Vernetzungstreffen für </a:t>
            </a:r>
            <a:br>
              <a:rPr lang="de-DE" dirty="0"/>
            </a:br>
            <a:r>
              <a:rPr lang="de-DE" dirty="0"/>
              <a:t>Fachschaften und Referate</a:t>
            </a:r>
          </a:p>
          <a:p>
            <a:pPr fontAlgn="base"/>
            <a:r>
              <a:rPr lang="de-DE" dirty="0"/>
              <a:t>Unterstützung bei „Onboarding“</a:t>
            </a:r>
            <a:br>
              <a:rPr lang="de-DE" dirty="0"/>
            </a:br>
            <a:r>
              <a:rPr lang="de-DE" dirty="0"/>
              <a:t>in die VS</a:t>
            </a:r>
          </a:p>
          <a:p>
            <a:pPr fontAlgn="base"/>
            <a:r>
              <a:rPr lang="de-DE" dirty="0"/>
              <a:t>Koordination von Schulungen</a:t>
            </a:r>
          </a:p>
          <a:p>
            <a:pPr fontAlgn="base"/>
            <a:r>
              <a:rPr lang="de-DE" dirty="0"/>
              <a:t>macht Werbung für Arbeit </a:t>
            </a:r>
            <a:br>
              <a:rPr lang="de-DE" dirty="0"/>
            </a:br>
            <a:r>
              <a:rPr lang="de-DE" dirty="0"/>
              <a:t>in der VS</a:t>
            </a:r>
          </a:p>
          <a:p>
            <a:pPr fontAlgn="base"/>
            <a:r>
              <a:rPr lang="de-DE" dirty="0"/>
              <a:t>unterstützt Fachschaften</a:t>
            </a:r>
          </a:p>
        </p:txBody>
      </p:sp>
    </p:spTree>
    <p:extLst>
      <p:ext uri="{BB962C8B-B14F-4D97-AF65-F5344CB8AC3E}">
        <p14:creationId xmlns:p14="http://schemas.microsoft.com/office/powerpoint/2010/main" val="199879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2D699-74B5-8C42-A682-E8A1CB17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208243"/>
            <a:ext cx="10515600" cy="1325563"/>
          </a:xfrm>
        </p:spPr>
        <p:txBody>
          <a:bodyPr/>
          <a:lstStyle/>
          <a:p>
            <a:r>
              <a:rPr lang="de-DE" b="1" dirty="0"/>
              <a:t>Gremienkoordination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5C9827-FC8B-934C-A351-7908D649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323108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begleitet die Konstitution und Entwicklung Organe der VS</a:t>
            </a:r>
          </a:p>
          <a:p>
            <a:pPr fontAlgn="base"/>
            <a:r>
              <a:rPr lang="de-DE" dirty="0"/>
              <a:t>arbeitet mit dem Wahlausschuss bei Urabstimmungen und Wahlen zusammen</a:t>
            </a:r>
          </a:p>
          <a:p>
            <a:pPr fontAlgn="base"/>
            <a:r>
              <a:rPr lang="de-DE" dirty="0"/>
              <a:t>ist zuständig für das Archiv</a:t>
            </a:r>
          </a:p>
          <a:p>
            <a:pPr fontAlgn="base"/>
            <a:r>
              <a:rPr lang="de-DE" dirty="0"/>
              <a:t>informiert über freie Ämter und macht Werbung für Arbeit in der VS, in den Gremien der Uni und des Studierendenwerks</a:t>
            </a:r>
          </a:p>
          <a:p>
            <a:pPr fontAlgn="base"/>
            <a:r>
              <a:rPr lang="de-DE" dirty="0"/>
              <a:t>hilft Fachschaften bei der </a:t>
            </a:r>
          </a:p>
          <a:p>
            <a:pPr fontAlgn="base"/>
            <a:r>
              <a:rPr lang="de-DE" dirty="0"/>
              <a:t>Überarbeitung ihrer Satzungen</a:t>
            </a:r>
          </a:p>
          <a:p>
            <a:pPr fontAlgn="base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02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40608-8DAD-4A09-A482-0F4F7517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alles begann…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FD0DA-016B-447C-A3E0-E415FD32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/>
              <a:t>„Es wird festgestellt, dass sich die Verfasste Studierendenschaft der Ruprecht Karls-Universität Heidelberg durch Konstituierung ihrer zentralen Organe – des Studierendenrates (am 10. Dezember 2013), der </a:t>
            </a:r>
            <a:r>
              <a:rPr lang="de-DE" dirty="0" err="1"/>
              <a:t>Referatekonferenz</a:t>
            </a:r>
            <a:r>
              <a:rPr lang="de-DE" dirty="0"/>
              <a:t> (am 10. Dezember 2013) und der Schlichtungskommission (am 11. Dezember 2013) – am 11. Dezember 2013 als rechtsfähige Körperschaft des öffentlichen Rechts und Gliedkörperschaft der Universität rechtswirksam konstituiert hat.“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/>
              <a:t>Mitteilungsblatt der Uni Heidelberg vom 17.12.2013</a:t>
            </a:r>
          </a:p>
        </p:txBody>
      </p:sp>
    </p:spTree>
    <p:extLst>
      <p:ext uri="{BB962C8B-B14F-4D97-AF65-F5344CB8AC3E}">
        <p14:creationId xmlns:p14="http://schemas.microsoft.com/office/powerpoint/2010/main" val="477815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D4707-5C55-5D46-B54C-F9637A36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392019"/>
            <a:ext cx="10515600" cy="1325563"/>
          </a:xfrm>
        </p:spPr>
        <p:txBody>
          <a:bodyPr/>
          <a:lstStyle/>
          <a:p>
            <a:r>
              <a:rPr lang="de-DE" b="1" dirty="0"/>
              <a:t>Hochschulpolitische Vernetzung (Außenreferat)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51B4B7-06F9-4043-8414-5E3B5E79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1905682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Vernetzung mit anderen </a:t>
            </a:r>
            <a:r>
              <a:rPr lang="de-DE" dirty="0" err="1"/>
              <a:t>Studivertretungen</a:t>
            </a:r>
            <a:endParaRPr lang="de-DE" dirty="0"/>
          </a:p>
          <a:p>
            <a:pPr fontAlgn="base"/>
            <a:r>
              <a:rPr lang="de-DE" dirty="0"/>
              <a:t>Vertretung auf Landes- und Bundesebene:</a:t>
            </a:r>
          </a:p>
          <a:p>
            <a:pPr lvl="1" fontAlgn="base"/>
            <a:r>
              <a:rPr lang="de-DE" dirty="0"/>
              <a:t>Landesstudierendenvertretung in </a:t>
            </a:r>
            <a:br>
              <a:rPr lang="de-DE" dirty="0"/>
            </a:br>
            <a:r>
              <a:rPr lang="de-DE" dirty="0"/>
              <a:t>Baden Württemberg (LaStuVe BW)</a:t>
            </a:r>
          </a:p>
          <a:p>
            <a:pPr lvl="1" fontAlgn="base"/>
            <a:r>
              <a:rPr lang="de-DE" dirty="0"/>
              <a:t>freier </a:t>
            </a:r>
            <a:r>
              <a:rPr lang="de-DE" dirty="0" err="1"/>
              <a:t>zusammenschluss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der student*innenschaften (fzs)</a:t>
            </a:r>
          </a:p>
          <a:p>
            <a:pPr lvl="1" fontAlgn="base"/>
            <a:r>
              <a:rPr lang="de-DE" dirty="0"/>
              <a:t>gegenüber dem Landtag und </a:t>
            </a:r>
            <a:br>
              <a:rPr lang="de-DE" dirty="0"/>
            </a:br>
            <a:r>
              <a:rPr lang="de-DE" dirty="0"/>
              <a:t>Bundestag, Ministerien und </a:t>
            </a:r>
            <a:br>
              <a:rPr lang="de-DE" dirty="0"/>
            </a:br>
            <a:r>
              <a:rPr lang="de-DE" dirty="0"/>
              <a:t>anderen Organisationen.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6825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0647" y="383055"/>
            <a:ext cx="10515600" cy="1325563"/>
          </a:xfrm>
        </p:spPr>
        <p:txBody>
          <a:bodyPr/>
          <a:lstStyle/>
          <a:p>
            <a:r>
              <a:rPr lang="de-DE" b="1" dirty="0"/>
              <a:t>Referat für IT und</a:t>
            </a:r>
            <a:br>
              <a:rPr lang="de-DE" b="1" dirty="0"/>
            </a:br>
            <a:r>
              <a:rPr lang="de-DE" b="1" dirty="0"/>
              <a:t>Infrastruktur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0647" y="1708618"/>
            <a:ext cx="105156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Datenschutz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Bearbeitung anderer mit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Digitalisierung verbundene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Themen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Betrieb und Ausbau der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Infrastruktur des 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„Hausmeister*innen“ für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die StuRa-Räume</a:t>
            </a:r>
          </a:p>
        </p:txBody>
      </p:sp>
    </p:spTree>
    <p:extLst>
      <p:ext uri="{BB962C8B-B14F-4D97-AF65-F5344CB8AC3E}">
        <p14:creationId xmlns:p14="http://schemas.microsoft.com/office/powerpoint/2010/main" val="364057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894" y="391874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b="1" dirty="0"/>
              <a:t>Finanzreferat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894" y="1531903"/>
            <a:ext cx="10515600" cy="4021529"/>
          </a:xfrm>
        </p:spPr>
        <p:txBody>
          <a:bodyPr>
            <a:normAutofit/>
          </a:bodyPr>
          <a:lstStyle/>
          <a:p>
            <a:r>
              <a:rPr lang="de-DE" dirty="0"/>
              <a:t>unterstützt Referate, Fachschaften </a:t>
            </a:r>
            <a:br>
              <a:rPr lang="de-DE" dirty="0"/>
            </a:br>
            <a:r>
              <a:rPr lang="de-DE" dirty="0"/>
              <a:t>und studentische Gruppen </a:t>
            </a:r>
            <a:br>
              <a:rPr lang="de-DE" dirty="0"/>
            </a:br>
            <a:r>
              <a:rPr lang="de-DE" dirty="0"/>
              <a:t>bei Finanzanträgen</a:t>
            </a:r>
          </a:p>
          <a:p>
            <a:r>
              <a:rPr lang="de-DE" dirty="0"/>
              <a:t>bearbeitet Abrechnungen des StuRa, </a:t>
            </a:r>
            <a:br>
              <a:rPr lang="de-DE" dirty="0"/>
            </a:br>
            <a:r>
              <a:rPr lang="de-DE" dirty="0"/>
              <a:t>der Referate, der Fachschaften </a:t>
            </a:r>
            <a:br>
              <a:rPr lang="de-DE" dirty="0"/>
            </a:br>
            <a:r>
              <a:rPr lang="de-DE" dirty="0"/>
              <a:t>und studentischer Gruppen</a:t>
            </a:r>
          </a:p>
          <a:p>
            <a:r>
              <a:rPr lang="de-DE" dirty="0"/>
              <a:t>erarbeitet den Haushalt</a:t>
            </a:r>
          </a:p>
        </p:txBody>
      </p:sp>
    </p:spTree>
    <p:extLst>
      <p:ext uri="{BB962C8B-B14F-4D97-AF65-F5344CB8AC3E}">
        <p14:creationId xmlns:p14="http://schemas.microsoft.com/office/powerpoint/2010/main" val="126952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007EE-B6C2-D448-8B0F-93EEDB04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4" y="275060"/>
            <a:ext cx="10515600" cy="1325563"/>
          </a:xfrm>
        </p:spPr>
        <p:txBody>
          <a:bodyPr/>
          <a:lstStyle/>
          <a:p>
            <a:r>
              <a:rPr lang="de-DE" b="1" dirty="0"/>
              <a:t>Referat für Qualitätssicherungsmittel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2456E3-D563-924D-A1C7-CA59C95C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41" y="1731374"/>
            <a:ext cx="10515600" cy="3680252"/>
          </a:xfrm>
        </p:spPr>
        <p:txBody>
          <a:bodyPr>
            <a:normAutofit/>
          </a:bodyPr>
          <a:lstStyle/>
          <a:p>
            <a:pPr fontAlgn="base"/>
            <a:r>
              <a:rPr lang="de-DE" sz="3200" dirty="0"/>
              <a:t>Beantwortet Fragen zu den QSM</a:t>
            </a:r>
          </a:p>
          <a:p>
            <a:pPr fontAlgn="base"/>
            <a:r>
              <a:rPr lang="de-DE" sz="3200" dirty="0"/>
              <a:t>Beratung bei QSM-Anträgen</a:t>
            </a:r>
          </a:p>
          <a:p>
            <a:pPr fontAlgn="base"/>
            <a:r>
              <a:rPr lang="de-DE" sz="3200" dirty="0"/>
              <a:t>Koordiniert die Ausübung des </a:t>
            </a:r>
            <a:br>
              <a:rPr lang="de-DE" sz="3200" dirty="0"/>
            </a:br>
            <a:r>
              <a:rPr lang="de-DE" sz="3200" dirty="0"/>
              <a:t>Vorschlagsrechts durch die </a:t>
            </a:r>
            <a:br>
              <a:rPr lang="de-DE" sz="3200" dirty="0"/>
            </a:br>
            <a:r>
              <a:rPr lang="de-DE" sz="3200" dirty="0"/>
              <a:t>Studienfachschaften </a:t>
            </a:r>
          </a:p>
          <a:p>
            <a:pPr fontAlgn="base"/>
            <a:r>
              <a:rPr lang="de-DE" sz="3200" dirty="0"/>
              <a:t>Leitet die zentrale </a:t>
            </a:r>
            <a:br>
              <a:rPr lang="de-DE" sz="3200" dirty="0"/>
            </a:br>
            <a:r>
              <a:rPr lang="de-DE" sz="3200" dirty="0"/>
              <a:t>QSM-Kommission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859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4FB6-B54C-0F44-8582-5436024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8" y="170117"/>
            <a:ext cx="10515600" cy="1325563"/>
          </a:xfrm>
        </p:spPr>
        <p:txBody>
          <a:bodyPr/>
          <a:lstStyle/>
          <a:p>
            <a:r>
              <a:rPr lang="de-DE" b="1" dirty="0"/>
              <a:t>Referat für Lehre und Lernen (</a:t>
            </a:r>
            <a:r>
              <a:rPr lang="de-DE" b="1" dirty="0" err="1"/>
              <a:t>LeLe</a:t>
            </a:r>
            <a:r>
              <a:rPr lang="de-DE" b="1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DE63-3116-E641-B6EA-10CD7AE9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718" y="1235703"/>
            <a:ext cx="10515600" cy="402800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e-DE" sz="2600" dirty="0"/>
          </a:p>
          <a:p>
            <a:pPr lvl="1" fontAlgn="base"/>
            <a:r>
              <a:rPr lang="de-DE" sz="2600" dirty="0"/>
              <a:t>Lehr- und Lernkultur (digital und analog)</a:t>
            </a:r>
          </a:p>
          <a:p>
            <a:pPr lvl="1" fontAlgn="base"/>
            <a:r>
              <a:rPr lang="de-DE" sz="2600" dirty="0"/>
              <a:t>Prüfungskultur (digital und analog)</a:t>
            </a:r>
          </a:p>
          <a:p>
            <a:pPr lvl="1" fontAlgn="base"/>
            <a:r>
              <a:rPr lang="de-DE" sz="2600" dirty="0"/>
              <a:t>Prüfungsordnungen </a:t>
            </a:r>
            <a:br>
              <a:rPr lang="de-DE" sz="2600" dirty="0"/>
            </a:br>
            <a:r>
              <a:rPr lang="de-DE" sz="2600" dirty="0"/>
              <a:t>studierendenfreundlicher gestalten </a:t>
            </a:r>
          </a:p>
          <a:p>
            <a:pPr lvl="1" fontAlgn="base"/>
            <a:r>
              <a:rPr lang="de-DE" sz="2600" dirty="0"/>
              <a:t>Workshops (z.B. zu Prüfungsordnungen oder Gremien)</a:t>
            </a:r>
          </a:p>
          <a:p>
            <a:pPr lvl="1" fontAlgn="base"/>
            <a:r>
              <a:rPr lang="de-DE" sz="2600" dirty="0"/>
              <a:t>Rechtlichen Themen: Anwesenheitspflicht, Attestpflicht …</a:t>
            </a:r>
          </a:p>
          <a:p>
            <a:pPr lvl="1" fontAlgn="base"/>
            <a:r>
              <a:rPr lang="de-DE" sz="2600" dirty="0"/>
              <a:t>Begleitung von Reformprozessen</a:t>
            </a:r>
          </a:p>
          <a:p>
            <a:pPr lvl="1" fontAlgn="base"/>
            <a:r>
              <a:rPr lang="de-DE" sz="2600" dirty="0"/>
              <a:t>Verbesserung der Studienadministration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38153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4FB6-B54C-0F44-8582-5436024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161152"/>
            <a:ext cx="10515600" cy="1325563"/>
          </a:xfrm>
        </p:spPr>
        <p:txBody>
          <a:bodyPr/>
          <a:lstStyle/>
          <a:p>
            <a:r>
              <a:rPr lang="de-DE" b="1" dirty="0"/>
              <a:t>Lehramtsreferat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DE63-3116-E641-B6EA-10CD7AE9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486715"/>
            <a:ext cx="10515600" cy="402800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e-DE" dirty="0"/>
          </a:p>
          <a:p>
            <a:pPr fontAlgn="base"/>
            <a:r>
              <a:rPr lang="de-DE" dirty="0"/>
              <a:t>informiert über das Lehramtsstudium / Berufsfeld Schule</a:t>
            </a:r>
          </a:p>
          <a:p>
            <a:pPr fontAlgn="base"/>
            <a:r>
              <a:rPr lang="de-DE" dirty="0"/>
              <a:t>vernetzt die Lehramtsstudierenden</a:t>
            </a:r>
          </a:p>
          <a:p>
            <a:pPr fontAlgn="base"/>
            <a:r>
              <a:rPr lang="de-DE" dirty="0"/>
              <a:t>Zusammenarbeit mit den Lehramts-Fächern und Einrichtungen</a:t>
            </a:r>
          </a:p>
          <a:p>
            <a:pPr fontAlgn="base"/>
            <a:r>
              <a:rPr lang="de-DE" dirty="0"/>
              <a:t>Zusammenarbeit mit den Lehramtsgremien von Uni und PH zu</a:t>
            </a:r>
          </a:p>
          <a:p>
            <a:pPr fontAlgn="base"/>
            <a:r>
              <a:rPr lang="de-DE" dirty="0"/>
              <a:t>Stellungnahmen vorbereiten</a:t>
            </a:r>
          </a:p>
          <a:p>
            <a:pPr fontAlgn="base"/>
            <a:r>
              <a:rPr lang="de-DE" dirty="0"/>
              <a:t>Verbesserung des Lehramtsstudiums</a:t>
            </a:r>
          </a:p>
        </p:txBody>
      </p:sp>
    </p:spTree>
    <p:extLst>
      <p:ext uri="{BB962C8B-B14F-4D97-AF65-F5344CB8AC3E}">
        <p14:creationId xmlns:p14="http://schemas.microsoft.com/office/powerpoint/2010/main" val="50217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753" y="392019"/>
            <a:ext cx="10515600" cy="1325563"/>
          </a:xfrm>
        </p:spPr>
        <p:txBody>
          <a:bodyPr/>
          <a:lstStyle/>
          <a:p>
            <a:r>
              <a:rPr lang="de-DE" b="1" dirty="0"/>
              <a:t>Sozialreferat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753" y="1648275"/>
            <a:ext cx="10515600" cy="4351338"/>
          </a:xfrm>
        </p:spPr>
        <p:txBody>
          <a:bodyPr>
            <a:noAutofit/>
          </a:bodyPr>
          <a:lstStyle/>
          <a:p>
            <a:r>
              <a:rPr lang="de-DE" sz="2400" dirty="0"/>
              <a:t>Sozialberatung</a:t>
            </a:r>
          </a:p>
          <a:p>
            <a:r>
              <a:rPr lang="de-DE" sz="2400" dirty="0"/>
              <a:t>Awareness in der VS und in der Uni</a:t>
            </a:r>
          </a:p>
          <a:p>
            <a:r>
              <a:rPr lang="de-DE" sz="2400" dirty="0"/>
              <a:t>Bettenbörse</a:t>
            </a:r>
          </a:p>
          <a:p>
            <a:r>
              <a:rPr lang="de-DE" sz="2400" dirty="0"/>
              <a:t>BAföG-Infos</a:t>
            </a:r>
          </a:p>
          <a:p>
            <a:r>
              <a:rPr lang="de-DE" sz="2400" dirty="0"/>
              <a:t>Studieren mit Kind</a:t>
            </a:r>
          </a:p>
          <a:p>
            <a:r>
              <a:rPr lang="de-DE" sz="2400" dirty="0"/>
              <a:t>Jobben im Studium</a:t>
            </a:r>
          </a:p>
          <a:p>
            <a:r>
              <a:rPr lang="de-DE" sz="2400" dirty="0"/>
              <a:t>Wohnen in und um Heidelberg</a:t>
            </a:r>
          </a:p>
          <a:p>
            <a:r>
              <a:rPr lang="de-DE" sz="2400" dirty="0"/>
              <a:t>Leitung Notlagenausschuss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157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834" y="2235895"/>
            <a:ext cx="10515600" cy="3187751"/>
          </a:xfrm>
        </p:spPr>
        <p:txBody>
          <a:bodyPr>
            <a:normAutofit/>
          </a:bodyPr>
          <a:lstStyle/>
          <a:p>
            <a:r>
              <a:rPr lang="en-AU" dirty="0" err="1"/>
              <a:t>Beratung</a:t>
            </a:r>
            <a:r>
              <a:rPr lang="en-AU" dirty="0"/>
              <a:t> </a:t>
            </a:r>
            <a:r>
              <a:rPr lang="en-AU" dirty="0" err="1"/>
              <a:t>internationale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Studierende</a:t>
            </a:r>
            <a:r>
              <a:rPr lang="en-AU" dirty="0"/>
              <a:t> der Uni HD</a:t>
            </a:r>
          </a:p>
          <a:p>
            <a:r>
              <a:rPr lang="en-AU" dirty="0" err="1"/>
              <a:t>Vernetzung</a:t>
            </a:r>
            <a:r>
              <a:rPr lang="en-AU" dirty="0"/>
              <a:t> </a:t>
            </a:r>
            <a:r>
              <a:rPr lang="en-AU" dirty="0" err="1"/>
              <a:t>mit</a:t>
            </a:r>
            <a:r>
              <a:rPr lang="en-AU" dirty="0"/>
              <a:t> dem </a:t>
            </a:r>
            <a:br>
              <a:rPr lang="en-AU" dirty="0"/>
            </a:br>
            <a:r>
              <a:rPr lang="en-AU" dirty="0" err="1"/>
              <a:t>Bundesverband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ausländischer</a:t>
            </a:r>
            <a:r>
              <a:rPr lang="en-AU" dirty="0"/>
              <a:t> </a:t>
            </a:r>
            <a:r>
              <a:rPr lang="en-AU" dirty="0" err="1"/>
              <a:t>Studierender</a:t>
            </a:r>
            <a:r>
              <a:rPr lang="en-AU" dirty="0"/>
              <a:t>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5988" y="43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  <a:latin typeface="Arno Pro"/>
              </a:rPr>
              <a:t>Referat f</a:t>
            </a:r>
            <a:r>
              <a:rPr lang="en-AU" b="1" dirty="0" err="1">
                <a:solidFill>
                  <a:schemeClr val="bg1"/>
                </a:solidFill>
                <a:latin typeface="Arno Pro"/>
              </a:rPr>
              <a:t>ür</a:t>
            </a:r>
            <a:r>
              <a:rPr lang="en-AU" b="1" dirty="0">
                <a:solidFill>
                  <a:schemeClr val="bg1"/>
                </a:solidFill>
                <a:latin typeface="Arno Pro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no Pro"/>
              </a:rPr>
              <a:t>internationale</a:t>
            </a:r>
            <a:r>
              <a:rPr lang="en-AU" b="1" dirty="0">
                <a:solidFill>
                  <a:schemeClr val="bg1"/>
                </a:solidFill>
                <a:latin typeface="Arno Pro"/>
              </a:rPr>
              <a:t> </a:t>
            </a:r>
            <a:br>
              <a:rPr lang="en-AU" b="1" dirty="0">
                <a:solidFill>
                  <a:schemeClr val="bg1"/>
                </a:solidFill>
                <a:latin typeface="Arno Pro"/>
              </a:rPr>
            </a:br>
            <a:r>
              <a:rPr lang="en-AU" b="1" dirty="0" err="1">
                <a:solidFill>
                  <a:schemeClr val="bg1"/>
                </a:solidFill>
                <a:latin typeface="Arno Pro"/>
              </a:rPr>
              <a:t>Studierende</a:t>
            </a:r>
            <a:endParaRPr lang="en-AU" b="1" dirty="0">
              <a:solidFill>
                <a:schemeClr val="bg1"/>
              </a:solidFill>
              <a:latin typeface="Arno Pro"/>
            </a:endParaRPr>
          </a:p>
        </p:txBody>
      </p:sp>
    </p:spTree>
    <p:extLst>
      <p:ext uri="{BB962C8B-B14F-4D97-AF65-F5344CB8AC3E}">
        <p14:creationId xmlns:p14="http://schemas.microsoft.com/office/powerpoint/2010/main" val="14494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4FB6-B54C-0F44-8582-5436024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161152"/>
            <a:ext cx="10515600" cy="1325563"/>
          </a:xfrm>
        </p:spPr>
        <p:txBody>
          <a:bodyPr/>
          <a:lstStyle/>
          <a:p>
            <a:r>
              <a:rPr lang="de-DE" b="1" dirty="0"/>
              <a:t>Studierendenwerksreferat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DE63-3116-E641-B6EA-10CD7AE9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486715"/>
            <a:ext cx="10515600" cy="402800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de-DE" dirty="0"/>
              <a:t>Koordinierung der VS-Arbeit in den </a:t>
            </a:r>
            <a:r>
              <a:rPr lang="de-DE" dirty="0" err="1"/>
              <a:t>StuWe</a:t>
            </a:r>
            <a:r>
              <a:rPr lang="de-DE" dirty="0"/>
              <a:t>-Gremien</a:t>
            </a:r>
          </a:p>
          <a:p>
            <a:pPr fontAlgn="base"/>
            <a:r>
              <a:rPr lang="de-DE" dirty="0"/>
              <a:t>Einrichtungen des </a:t>
            </a:r>
            <a:r>
              <a:rPr lang="de-DE" dirty="0" err="1"/>
              <a:t>StuWe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Wohnheime,  Mensen, Kitas</a:t>
            </a:r>
          </a:p>
          <a:p>
            <a:pPr fontAlgn="base"/>
            <a:r>
              <a:rPr lang="de-DE" dirty="0"/>
              <a:t>Abstimmung mit den anderen vom </a:t>
            </a:r>
            <a:br>
              <a:rPr lang="de-DE" dirty="0"/>
            </a:br>
            <a:r>
              <a:rPr lang="de-DE" dirty="0" err="1"/>
              <a:t>StuWe</a:t>
            </a:r>
            <a:r>
              <a:rPr lang="de-DE" dirty="0"/>
              <a:t> Heidelberg abgedeckten </a:t>
            </a:r>
            <a:br>
              <a:rPr lang="de-DE" dirty="0"/>
            </a:br>
            <a:r>
              <a:rPr lang="de-DE" dirty="0" err="1"/>
              <a:t>Studivertretungen</a:t>
            </a:r>
            <a:endParaRPr lang="de-DE" dirty="0"/>
          </a:p>
          <a:p>
            <a:pPr fontAlgn="base"/>
            <a:r>
              <a:rPr lang="de-DE" dirty="0"/>
              <a:t>Treffen mit der Geschäftsführung </a:t>
            </a:r>
            <a:br>
              <a:rPr lang="de-DE" dirty="0"/>
            </a:br>
            <a:r>
              <a:rPr lang="de-DE" dirty="0"/>
              <a:t>des StuWe</a:t>
            </a:r>
          </a:p>
          <a:p>
            <a:pPr fontAlgn="base"/>
            <a:r>
              <a:rPr lang="de-DE" dirty="0"/>
              <a:t>Umfragen zu Mensen, </a:t>
            </a:r>
            <a:br>
              <a:rPr lang="de-DE" dirty="0"/>
            </a:br>
            <a:r>
              <a:rPr lang="de-DE" dirty="0"/>
              <a:t>Wohnheimen, etc.</a:t>
            </a:r>
          </a:p>
          <a:p>
            <a:pPr marL="0" indent="0" fontAlgn="base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71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F14A-17C3-EE4B-8117-D3814678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7" y="400984"/>
            <a:ext cx="10515600" cy="1325563"/>
          </a:xfrm>
        </p:spPr>
        <p:txBody>
          <a:bodyPr/>
          <a:lstStyle/>
          <a:p>
            <a:r>
              <a:rPr lang="de-DE" b="1" dirty="0"/>
              <a:t>Referat für Verkehr und Kommunales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55122-D437-7047-849C-0DB58B26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1726547"/>
            <a:ext cx="10515600" cy="3706065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Wohnen und Verkehr </a:t>
            </a:r>
            <a:r>
              <a:rPr lang="de-DE" sz="2400" dirty="0" err="1"/>
              <a:t>studifreundlicher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und nachhaltiger gestalten</a:t>
            </a:r>
          </a:p>
          <a:p>
            <a:r>
              <a:rPr lang="de-DE" sz="2400" dirty="0"/>
              <a:t>Verbesserung / Ausbau </a:t>
            </a:r>
            <a:br>
              <a:rPr lang="de-DE" sz="2400" dirty="0"/>
            </a:br>
            <a:r>
              <a:rPr lang="de-DE" sz="2400" dirty="0"/>
              <a:t>von Fahrradwegen</a:t>
            </a:r>
          </a:p>
          <a:p>
            <a:r>
              <a:rPr lang="de-DE" sz="2400" dirty="0"/>
              <a:t>Nächtlicher Nahverkehr</a:t>
            </a:r>
          </a:p>
          <a:p>
            <a:r>
              <a:rPr lang="de-DE" sz="2400" dirty="0"/>
              <a:t>Landesweites Semesterticket</a:t>
            </a:r>
          </a:p>
          <a:p>
            <a:r>
              <a:rPr lang="de-DE" sz="2400" dirty="0"/>
              <a:t>Ausbau ÖPNV/</a:t>
            </a:r>
            <a:r>
              <a:rPr lang="de-DE" sz="2400" dirty="0" err="1"/>
              <a:t>Nextbike</a:t>
            </a:r>
            <a:endParaRPr lang="de-DE" sz="2400" dirty="0"/>
          </a:p>
          <a:p>
            <a:r>
              <a:rPr lang="de-DE" sz="2400" dirty="0"/>
              <a:t>Ausbau Studi-Wohnheime</a:t>
            </a:r>
          </a:p>
          <a:p>
            <a:r>
              <a:rPr lang="de-DE" sz="2400" dirty="0"/>
              <a:t>Masterplan INF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93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25BC-615F-BE46-9E20-8E3645F7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7" y="291973"/>
            <a:ext cx="10903857" cy="1325563"/>
          </a:xfrm>
        </p:spPr>
        <p:txBody>
          <a:bodyPr/>
          <a:lstStyle/>
          <a:p>
            <a:r>
              <a:rPr lang="de-DE" dirty="0"/>
              <a:t>Was ist die Verfasste Studierendenschaft (VS)?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C2866-5854-2F48-928D-7640325F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7" y="1617536"/>
            <a:ext cx="9757809" cy="396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gewählte Vertretung der Studierenden an der Uni Heidelberg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Studierendenrat (StuRa)</a:t>
            </a:r>
          </a:p>
          <a:p>
            <a:r>
              <a:rPr lang="de-DE" dirty="0" err="1"/>
              <a:t>Referatekonferenz</a:t>
            </a:r>
            <a:r>
              <a:rPr lang="de-DE" dirty="0"/>
              <a:t> (</a:t>
            </a:r>
            <a:r>
              <a:rPr lang="de-DE" dirty="0" err="1"/>
              <a:t>RefKonf</a:t>
            </a:r>
            <a:r>
              <a:rPr lang="de-DE" dirty="0"/>
              <a:t>)</a:t>
            </a:r>
          </a:p>
          <a:p>
            <a:r>
              <a:rPr lang="de-DE" dirty="0"/>
              <a:t>Referate, Autonome Referate</a:t>
            </a:r>
          </a:p>
          <a:p>
            <a:r>
              <a:rPr lang="de-DE" dirty="0"/>
              <a:t>Ausschüsse, Kommissionen</a:t>
            </a:r>
          </a:p>
          <a:p>
            <a:r>
              <a:rPr lang="de-DE" dirty="0"/>
              <a:t>Fachschaften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963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C437D-A35C-4FCD-9D80-6A0EB192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68" y="114622"/>
            <a:ext cx="10522074" cy="1325563"/>
          </a:xfrm>
        </p:spPr>
        <p:txBody>
          <a:bodyPr/>
          <a:lstStyle/>
          <a:p>
            <a:r>
              <a:rPr lang="de-DE" b="1" dirty="0"/>
              <a:t>Referat für Politische 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30985-B044-4927-BA36-4EA58EEE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68" y="1320727"/>
            <a:ext cx="9684373" cy="4216546"/>
          </a:xfrm>
        </p:spPr>
        <p:txBody>
          <a:bodyPr>
            <a:noAutofit/>
          </a:bodyPr>
          <a:lstStyle/>
          <a:p>
            <a:r>
              <a:rPr lang="de-DE" sz="2400" dirty="0"/>
              <a:t>Veranstaltungen organisieren</a:t>
            </a:r>
          </a:p>
          <a:p>
            <a:r>
              <a:rPr lang="de-DE" sz="2400" dirty="0" err="1"/>
              <a:t>Orgatipps</a:t>
            </a:r>
            <a:r>
              <a:rPr lang="de-DE" sz="2400" dirty="0"/>
              <a:t> für Demo</a:t>
            </a:r>
          </a:p>
          <a:p>
            <a:r>
              <a:rPr lang="de-DE" sz="2400" dirty="0"/>
              <a:t>Unterstützung von Gruppen, </a:t>
            </a:r>
            <a:br>
              <a:rPr lang="de-DE" sz="2400" dirty="0"/>
            </a:br>
            <a:r>
              <a:rPr lang="de-DE" sz="2400" dirty="0"/>
              <a:t>Initiativen, Projekten, die politische Bildungsarbeit machen</a:t>
            </a:r>
          </a:p>
          <a:p>
            <a:r>
              <a:rPr lang="de-DE" sz="2400" dirty="0"/>
              <a:t>Sensibilisierung für kontroverse, </a:t>
            </a:r>
            <a:br>
              <a:rPr lang="de-DE" sz="2400" dirty="0"/>
            </a:br>
            <a:r>
              <a:rPr lang="de-DE" sz="2400" dirty="0"/>
              <a:t>kritische Themen an der Uni</a:t>
            </a:r>
          </a:p>
          <a:p>
            <a:r>
              <a:rPr lang="de-DE" sz="2400" dirty="0"/>
              <a:t>Aufklärungsarbeit und politische Reflektion</a:t>
            </a:r>
          </a:p>
          <a:p>
            <a:r>
              <a:rPr lang="de-DE" sz="2400" dirty="0"/>
              <a:t>Wahl-O-Mat für die StuRa-Wahl</a:t>
            </a:r>
          </a:p>
          <a:p>
            <a:endParaRPr lang="de-DE" dirty="0"/>
          </a:p>
          <a:p>
            <a:pPr marL="0" indent="0">
              <a:spcAft>
                <a:spcPts val="120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81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54772"/>
            <a:ext cx="10515600" cy="1325563"/>
          </a:xfrm>
        </p:spPr>
        <p:txBody>
          <a:bodyPr>
            <a:noAutofit/>
          </a:bodyPr>
          <a:lstStyle/>
          <a:p>
            <a:r>
              <a:rPr lang="de-DE" sz="3900" b="1" dirty="0"/>
              <a:t>Referat für Ökologie und Nachhaltigkeit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780335"/>
            <a:ext cx="8229600" cy="358789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Anlaufstelle für studentische </a:t>
            </a:r>
            <a:br>
              <a:rPr lang="de-DE" dirty="0"/>
            </a:br>
            <a:r>
              <a:rPr lang="de-DE" dirty="0"/>
              <a:t>Gruppen auf dem Gebiet</a:t>
            </a:r>
          </a:p>
          <a:p>
            <a:r>
              <a:rPr lang="de-DE" dirty="0"/>
              <a:t>Ansprechpartner für die Uni </a:t>
            </a:r>
            <a:br>
              <a:rPr lang="de-DE" dirty="0"/>
            </a:br>
            <a:r>
              <a:rPr lang="de-DE" dirty="0"/>
              <a:t>und das </a:t>
            </a:r>
            <a:r>
              <a:rPr lang="de-DE" dirty="0" err="1"/>
              <a:t>StuWe</a:t>
            </a:r>
            <a:endParaRPr lang="de-DE" dirty="0"/>
          </a:p>
          <a:p>
            <a:r>
              <a:rPr lang="de-DE" dirty="0"/>
              <a:t>Enge Zusammenarbeit </a:t>
            </a:r>
            <a:br>
              <a:rPr lang="de-DE" dirty="0"/>
            </a:br>
            <a:r>
              <a:rPr lang="de-DE" dirty="0"/>
              <a:t>mit den </a:t>
            </a:r>
            <a:r>
              <a:rPr lang="de-DE" dirty="0" err="1"/>
              <a:t>For</a:t>
            </a:r>
            <a:r>
              <a:rPr lang="de-DE" dirty="0"/>
              <a:t>-Future-Gruppen</a:t>
            </a:r>
          </a:p>
          <a:p>
            <a:r>
              <a:rPr lang="de-DE" dirty="0"/>
              <a:t>Radschnellweg</a:t>
            </a:r>
          </a:p>
          <a:p>
            <a:r>
              <a:rPr lang="de-DE" dirty="0"/>
              <a:t>Masterplan INF</a:t>
            </a:r>
          </a:p>
          <a:p>
            <a:r>
              <a:rPr lang="de-DE" dirty="0"/>
              <a:t>Kontakt zu den Umwelt-/Energiebeauftragten </a:t>
            </a:r>
            <a:br>
              <a:rPr lang="de-DE" dirty="0"/>
            </a:br>
            <a:r>
              <a:rPr lang="de-DE" dirty="0"/>
              <a:t>der Uni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54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B5833-1878-0E47-A2BD-3DBE8B2F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365125"/>
            <a:ext cx="10515600" cy="1325563"/>
          </a:xfrm>
        </p:spPr>
        <p:txBody>
          <a:bodyPr/>
          <a:lstStyle/>
          <a:p>
            <a:r>
              <a:rPr lang="de-DE" b="1" dirty="0"/>
              <a:t>Referat für Kultur und Sport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AA31D3-28AB-9C43-8C72-C2AD6E1A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0" y="1491904"/>
            <a:ext cx="10511118" cy="4084143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Kulturprojekte der VS</a:t>
            </a:r>
          </a:p>
          <a:p>
            <a:pPr fontAlgn="base"/>
            <a:r>
              <a:rPr lang="de-DE" dirty="0"/>
              <a:t>Sportprojekte der VS</a:t>
            </a:r>
          </a:p>
          <a:p>
            <a:pPr fontAlgn="base"/>
            <a:r>
              <a:rPr lang="de-DE" dirty="0"/>
              <a:t>finanzielle und organisatorische </a:t>
            </a:r>
            <a:br>
              <a:rPr lang="de-DE" dirty="0"/>
            </a:br>
            <a:r>
              <a:rPr lang="de-DE" dirty="0"/>
              <a:t>Unterstützung studentischer Gruppen</a:t>
            </a:r>
          </a:p>
          <a:p>
            <a:pPr fontAlgn="base"/>
            <a:r>
              <a:rPr lang="de-DE" dirty="0"/>
              <a:t>Begleitung der Theaterflatrate</a:t>
            </a:r>
          </a:p>
        </p:txBody>
      </p:sp>
    </p:spTree>
    <p:extLst>
      <p:ext uri="{BB962C8B-B14F-4D97-AF65-F5344CB8AC3E}">
        <p14:creationId xmlns:p14="http://schemas.microsoft.com/office/powerpoint/2010/main" val="2124137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97FC1-3AA5-5E4F-88CD-4DB3C62A4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8673" y="3429000"/>
            <a:ext cx="9144000" cy="2387600"/>
          </a:xfrm>
        </p:spPr>
        <p:txBody>
          <a:bodyPr/>
          <a:lstStyle/>
          <a:p>
            <a:r>
              <a:rPr lang="de-DE" dirty="0"/>
              <a:t>Autonome Referate</a:t>
            </a:r>
          </a:p>
        </p:txBody>
      </p:sp>
    </p:spTree>
    <p:extLst>
      <p:ext uri="{BB962C8B-B14F-4D97-AF65-F5344CB8AC3E}">
        <p14:creationId xmlns:p14="http://schemas.microsoft.com/office/powerpoint/2010/main" val="3286752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9" y="18175"/>
            <a:ext cx="10515600" cy="1325563"/>
          </a:xfrm>
        </p:spPr>
        <p:txBody>
          <a:bodyPr/>
          <a:lstStyle/>
          <a:p>
            <a:r>
              <a:rPr lang="de-DE" b="1" dirty="0"/>
              <a:t>Autonome 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9" y="134373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vertreten Gruppen von gesellschaftlich benachteiligte Studierenden (Selbstvertretung)</a:t>
            </a:r>
          </a:p>
          <a:p>
            <a:r>
              <a:rPr lang="de-DE" dirty="0"/>
              <a:t>wirken der Benachteiligung an der Hochschule und in der Gesellschaft entgegen</a:t>
            </a:r>
          </a:p>
          <a:p>
            <a:r>
              <a:rPr lang="de-DE" dirty="0"/>
              <a:t>beraten die VS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eigenes Budget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360219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EB4E8-3702-DA44-822F-1F27AE8E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67" y="328080"/>
            <a:ext cx="10515600" cy="1325563"/>
          </a:xfrm>
        </p:spPr>
        <p:txBody>
          <a:bodyPr/>
          <a:lstStyle/>
          <a:p>
            <a:r>
              <a:rPr lang="de-DE" b="1" dirty="0" err="1"/>
              <a:t>Antirassismusreferat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DE702-74C0-9847-977E-8F2050FF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40" y="1496754"/>
            <a:ext cx="10515600" cy="411857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e-DE" dirty="0"/>
              <a:t>Autonomes Referat für Betroffene von Rassismus und Diskriminierung aufgrund kultureller Zuschreibungen</a:t>
            </a:r>
            <a:br>
              <a:rPr lang="de-DE" dirty="0"/>
            </a:br>
            <a:endParaRPr lang="de-DE" dirty="0"/>
          </a:p>
          <a:p>
            <a:pPr fontAlgn="base"/>
            <a:r>
              <a:rPr lang="de-DE" dirty="0"/>
              <a:t>Interessenvertretung und Unterstützung der Betroffenen</a:t>
            </a:r>
          </a:p>
          <a:p>
            <a:pPr fontAlgn="base"/>
            <a:r>
              <a:rPr lang="de-DE" dirty="0"/>
              <a:t>Aufklärung über die Thematik</a:t>
            </a:r>
          </a:p>
          <a:p>
            <a:pPr fontAlgn="base"/>
            <a:r>
              <a:rPr lang="de-DE" dirty="0"/>
              <a:t>Beratung der VS und der Uni</a:t>
            </a:r>
          </a:p>
          <a:p>
            <a:pPr fontAlgn="base"/>
            <a:r>
              <a:rPr lang="de-DE" dirty="0"/>
              <a:t>Vermittlung an die zuständigen Stellen</a:t>
            </a:r>
          </a:p>
        </p:txBody>
      </p:sp>
    </p:spTree>
    <p:extLst>
      <p:ext uri="{BB962C8B-B14F-4D97-AF65-F5344CB8AC3E}">
        <p14:creationId xmlns:p14="http://schemas.microsoft.com/office/powerpoint/2010/main" val="316726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3459" y="0"/>
            <a:ext cx="10515600" cy="1325563"/>
          </a:xfrm>
        </p:spPr>
        <p:txBody>
          <a:bodyPr/>
          <a:lstStyle/>
          <a:p>
            <a:r>
              <a:rPr lang="de-DE" b="1" dirty="0"/>
              <a:t>Gesundheitsreferat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6459" y="1119045"/>
            <a:ext cx="11362082" cy="4381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Autonomes Referat für von Diskriminierung aus Gesundheitsgründen betroffene Studierende</a:t>
            </a:r>
            <a:b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endParaRPr lang="de-DE" sz="26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Interessenvertretung von Studierenden mit Erkrankung oder Behinderung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Einsatz für gleichwertige Studienbedingungen (§ 15 BGG)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Verbesserung der Studienbedingungen und somit </a:t>
            </a:r>
            <a:b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der Gesundheit aller Studierenden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Beratung und Hilfe im Studium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Koordination mit anderen Stellen</a:t>
            </a:r>
          </a:p>
        </p:txBody>
      </p:sp>
    </p:spTree>
    <p:extLst>
      <p:ext uri="{BB962C8B-B14F-4D97-AF65-F5344CB8AC3E}">
        <p14:creationId xmlns:p14="http://schemas.microsoft.com/office/powerpoint/2010/main" val="4154318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3565" y="233596"/>
            <a:ext cx="10515600" cy="966950"/>
          </a:xfrm>
        </p:spPr>
        <p:txBody>
          <a:bodyPr/>
          <a:lstStyle/>
          <a:p>
            <a:r>
              <a:rPr lang="de-DE" b="1" dirty="0" err="1">
                <a:latin typeface="Arno Pro"/>
              </a:rPr>
              <a:t>IT’s</a:t>
            </a:r>
            <a:r>
              <a:rPr lang="de-DE" b="1" dirty="0">
                <a:latin typeface="Arno Pro"/>
              </a:rPr>
              <a:t> </a:t>
            </a:r>
            <a:r>
              <a:rPr lang="de-DE" b="1" dirty="0" err="1">
                <a:latin typeface="Arno Pro"/>
              </a:rPr>
              <a:t>FuN</a:t>
            </a:r>
            <a:r>
              <a:rPr lang="de-DE" b="1" dirty="0">
                <a:latin typeface="Arno Pro"/>
              </a:rPr>
              <a:t> Referat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3565" y="1987230"/>
            <a:ext cx="9809136" cy="3165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Interessenvertretung und Unterstützung von Frauen*, Trans- und </a:t>
            </a:r>
            <a:br>
              <a:rPr lang="de-DE" sz="2400" dirty="0">
                <a:solidFill>
                  <a:schemeClr val="bg1"/>
                </a:solidFill>
                <a:latin typeface="Arno Pro"/>
              </a:rPr>
            </a:br>
            <a:r>
              <a:rPr lang="de-DE" sz="2400" dirty="0">
                <a:solidFill>
                  <a:schemeClr val="bg1"/>
                </a:solidFill>
                <a:latin typeface="Arno Pro"/>
              </a:rPr>
              <a:t>non-binären Menschen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Einsatz gegen die geschlechtsspezifische </a:t>
            </a:r>
            <a:br>
              <a:rPr lang="de-DE" sz="2400" dirty="0">
                <a:solidFill>
                  <a:schemeClr val="bg1"/>
                </a:solidFill>
                <a:latin typeface="Arno Pro"/>
              </a:rPr>
            </a:br>
            <a:r>
              <a:rPr lang="de-DE" sz="2400" dirty="0">
                <a:solidFill>
                  <a:schemeClr val="bg1"/>
                </a:solidFill>
                <a:latin typeface="Arno Pro"/>
              </a:rPr>
              <a:t>Diskriminierung an der Uni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Unterstützung von Safer Spaces und Gemeinschaft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Forschung, Lehre und Studium frei von Hindernissen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in Ruhe an der Uni lernen, leben und pinkeln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3098" y="1020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no Pro"/>
              </a:rPr>
              <a:t>Autonomes Referat für Betroffene von geschlechtsspezifischer Diskriminierung, (</a:t>
            </a:r>
            <a:r>
              <a:rPr lang="de-DE" dirty="0" err="1">
                <a:solidFill>
                  <a:schemeClr val="bg1"/>
                </a:solidFill>
                <a:latin typeface="Arno Pro"/>
              </a:rPr>
              <a:t>Inter</a:t>
            </a:r>
            <a:r>
              <a:rPr lang="de-DE" dirty="0">
                <a:solidFill>
                  <a:schemeClr val="bg1"/>
                </a:solidFill>
                <a:latin typeface="Arno Pro"/>
              </a:rPr>
              <a:t>*, Trans*, Frauen und Non-Binary Referat)</a:t>
            </a:r>
          </a:p>
        </p:txBody>
      </p:sp>
    </p:spTree>
    <p:extLst>
      <p:ext uri="{BB962C8B-B14F-4D97-AF65-F5344CB8AC3E}">
        <p14:creationId xmlns:p14="http://schemas.microsoft.com/office/powerpoint/2010/main" val="423402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8587DF-0BB7-46AB-B571-0A82E8F28EB4}"/>
              </a:ext>
            </a:extLst>
          </p:cNvPr>
          <p:cNvSpPr txBox="1"/>
          <p:nvPr/>
        </p:nvSpPr>
        <p:spPr>
          <a:xfrm>
            <a:off x="351793" y="1143317"/>
            <a:ext cx="105354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Autonomes Referat für Betroffene von sexualitätsbezogener Diskriminierung</a:t>
            </a:r>
          </a:p>
          <a:p>
            <a:endParaRPr lang="de-DE" sz="28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Interessenvertretung </a:t>
            </a:r>
            <a:b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der LGBTTIQ*-Studierenden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Ansprechpartner*innen bei </a:t>
            </a:r>
            <a:b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Fragen und Problemen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Aufklärungs- &amp; Bildungsarbeit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Kooperationen mit anderen </a:t>
            </a:r>
            <a:b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Organisationen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29A7B39-5F39-4090-B166-B942BA2A37C0}"/>
              </a:ext>
            </a:extLst>
          </p:cNvPr>
          <p:cNvSpPr txBox="1">
            <a:spLocks/>
          </p:cNvSpPr>
          <p:nvPr/>
        </p:nvSpPr>
        <p:spPr>
          <a:xfrm>
            <a:off x="371671" y="363596"/>
            <a:ext cx="10515600" cy="96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no Pro" panose="02020502040506020403" pitchFamily="18" charset="0"/>
                <a:ea typeface="+mj-ea"/>
                <a:cs typeface="+mj-cs"/>
              </a:defRPr>
            </a:lvl1pPr>
          </a:lstStyle>
          <a:p>
            <a:r>
              <a:rPr lang="de-DE" b="1" dirty="0" err="1">
                <a:latin typeface="Arno Pro"/>
              </a:rPr>
              <a:t>Queerreferat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08435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D9D44-C3D6-DB4B-8669-2479EEF9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3261913"/>
            <a:ext cx="9144000" cy="2387600"/>
          </a:xfrm>
        </p:spPr>
        <p:txBody>
          <a:bodyPr/>
          <a:lstStyle/>
          <a:p>
            <a:pPr algn="l"/>
            <a:r>
              <a:rPr lang="de-DE" b="1" dirty="0"/>
              <a:t>Arbeitskreise</a:t>
            </a:r>
          </a:p>
        </p:txBody>
      </p:sp>
    </p:spTree>
    <p:extLst>
      <p:ext uri="{BB962C8B-B14F-4D97-AF65-F5344CB8AC3E}">
        <p14:creationId xmlns:p14="http://schemas.microsoft.com/office/powerpoint/2010/main" val="125920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4AF60-DFC1-409A-8E76-BF107972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93" y="264621"/>
            <a:ext cx="10515600" cy="1325563"/>
          </a:xfrm>
        </p:spPr>
        <p:txBody>
          <a:bodyPr/>
          <a:lstStyle/>
          <a:p>
            <a:r>
              <a:rPr lang="de-DE" b="1" dirty="0"/>
              <a:t>Angebote für Studierende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099" y="5183670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de-DE" dirty="0"/>
              <a:t>...und vieles mehr!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840AEBA-6B5A-424B-A96A-7D4F6F48DC45}"/>
              </a:ext>
            </a:extLst>
          </p:cNvPr>
          <p:cNvSpPr/>
          <p:nvPr/>
        </p:nvSpPr>
        <p:spPr>
          <a:xfrm>
            <a:off x="7356143" y="29333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Theater-Flatrate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24A636-0CCD-4484-9F31-A9784725F33A}"/>
              </a:ext>
            </a:extLst>
          </p:cNvPr>
          <p:cNvSpPr/>
          <p:nvPr/>
        </p:nvSpPr>
        <p:spPr>
          <a:xfrm>
            <a:off x="9702113" y="1323135"/>
            <a:ext cx="2351160" cy="124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Fahrrad-Werkstatt </a:t>
            </a:r>
            <a:r>
              <a:rPr lang="de-DE" sz="2400" dirty="0" err="1"/>
              <a:t>URRmEL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BA20E4-4B12-493C-A733-DAF7CF43B7C5}"/>
              </a:ext>
            </a:extLst>
          </p:cNvPr>
          <p:cNvSpPr txBox="1"/>
          <p:nvPr/>
        </p:nvSpPr>
        <p:spPr>
          <a:xfrm>
            <a:off x="366591" y="1590184"/>
            <a:ext cx="6743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Ansprechpartner*innen für verschiedenste Anliegen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Anlaufstelle für die Unterstützung studentischer Initiativen</a:t>
            </a:r>
            <a:endParaRPr lang="de-DE" sz="2800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4544737" y="353625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Notlagen-stipendium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8046986" y="3558940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Ausleihe, IT  &amp; Technik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 txBox="1">
            <a:spLocks/>
          </p:cNvSpPr>
          <p:nvPr/>
        </p:nvSpPr>
        <p:spPr>
          <a:xfrm>
            <a:off x="5136595" y="5098637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Räume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000" dirty="0"/>
              <a:t>(auch virtuelle)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1A3DCAC-6D6B-4215-BFE4-FFEA68A2FB4D}"/>
              </a:ext>
            </a:extLst>
          </p:cNvPr>
          <p:cNvSpPr/>
          <p:nvPr/>
        </p:nvSpPr>
        <p:spPr>
          <a:xfrm>
            <a:off x="1449061" y="408947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Rechts-beratung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E3A5E4-FE0C-42A3-AC62-B9D7FDDBFAEF}"/>
              </a:ext>
            </a:extLst>
          </p:cNvPr>
          <p:cNvSpPr/>
          <p:nvPr/>
        </p:nvSpPr>
        <p:spPr>
          <a:xfrm>
            <a:off x="7006160" y="190484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Nextbike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08815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3B64C-1AB5-4C68-8E30-AC85D445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247430"/>
            <a:ext cx="10515600" cy="1325563"/>
          </a:xfrm>
        </p:spPr>
        <p:txBody>
          <a:bodyPr/>
          <a:lstStyle/>
          <a:p>
            <a:r>
              <a:rPr lang="de-DE" b="1" dirty="0"/>
              <a:t>Arbeitskreise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732A4-62E8-450D-983C-3C244570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345791"/>
            <a:ext cx="109357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AK 4EU+, AK Appel </a:t>
            </a:r>
            <a:r>
              <a:rPr lang="de-DE" sz="3600" dirty="0" err="1"/>
              <a:t>un´Ei</a:t>
            </a:r>
            <a:r>
              <a:rPr lang="de-DE" sz="3600" dirty="0"/>
              <a:t>, AK Archiv, </a:t>
            </a:r>
            <a:br>
              <a:rPr lang="de-DE" sz="3600" dirty="0"/>
            </a:br>
            <a:r>
              <a:rPr lang="de-DE" sz="3600" dirty="0"/>
              <a:t>AG Barrierefreiheit, AG </a:t>
            </a:r>
            <a:r>
              <a:rPr lang="de-DE" sz="3600" dirty="0" err="1"/>
              <a:t>Fachrat</a:t>
            </a:r>
            <a:r>
              <a:rPr lang="de-DE" sz="3600" dirty="0"/>
              <a:t>, AG Garten, </a:t>
            </a:r>
            <a:br>
              <a:rPr lang="de-DE" sz="3600" dirty="0"/>
            </a:br>
            <a:r>
              <a:rPr lang="de-DE" sz="3600" dirty="0"/>
              <a:t>AK Lehre und Lernen, AK Lehramt, AK Räume, </a:t>
            </a:r>
            <a:br>
              <a:rPr lang="de-DE" sz="3600" dirty="0"/>
            </a:br>
            <a:r>
              <a:rPr lang="de-DE" sz="3600" dirty="0"/>
              <a:t>AK Rechtsberatung, AK Strukturen, </a:t>
            </a:r>
            <a:br>
              <a:rPr lang="de-DE" sz="3600" dirty="0"/>
            </a:br>
            <a:r>
              <a:rPr lang="de-DE" sz="3600" dirty="0"/>
              <a:t>AK </a:t>
            </a:r>
            <a:r>
              <a:rPr lang="de-DE" sz="3600" dirty="0" err="1"/>
              <a:t>URRmEL</a:t>
            </a:r>
            <a:r>
              <a:rPr lang="de-DE" sz="3600" dirty="0"/>
              <a:t>, AG Wahlen</a:t>
            </a:r>
          </a:p>
        </p:txBody>
      </p:sp>
    </p:spTree>
    <p:extLst>
      <p:ext uri="{BB962C8B-B14F-4D97-AF65-F5344CB8AC3E}">
        <p14:creationId xmlns:p14="http://schemas.microsoft.com/office/powerpoint/2010/main" val="1628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C55092-BFBD-6243-BD5D-A33A6CF73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3280947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Ausschüsse und </a:t>
            </a:r>
            <a:br>
              <a:rPr lang="de-DE" dirty="0"/>
            </a:br>
            <a:r>
              <a:rPr lang="de-DE" dirty="0"/>
              <a:t>Kommissionen</a:t>
            </a:r>
          </a:p>
        </p:txBody>
      </p:sp>
    </p:spTree>
    <p:extLst>
      <p:ext uri="{BB962C8B-B14F-4D97-AF65-F5344CB8AC3E}">
        <p14:creationId xmlns:p14="http://schemas.microsoft.com/office/powerpoint/2010/main" val="2682577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4236-868C-2C4F-9F40-3DE3FC8A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Schlichtungskommission (</a:t>
            </a:r>
            <a:r>
              <a:rPr lang="de-DE" b="1" dirty="0" err="1"/>
              <a:t>SchliKo</a:t>
            </a:r>
            <a:r>
              <a:rPr lang="de-DE" b="1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85EEAA-6E4B-7A47-B0D4-2F388E8E7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</a:t>
            </a:r>
            <a:r>
              <a:rPr lang="de-DE" dirty="0" err="1"/>
              <a:t>Schliko</a:t>
            </a:r>
            <a:r>
              <a:rPr lang="de-DE" dirty="0"/>
              <a:t> gibt Empfehlungen bei  (zumeist rechtlichen) Streitigkeiten in Organen der VS ab</a:t>
            </a:r>
          </a:p>
          <a:p>
            <a:r>
              <a:rPr lang="de-DE" dirty="0"/>
              <a:t>Außerdem fungiert sie als Wahlprüfungsausschuss</a:t>
            </a:r>
          </a:p>
          <a:p>
            <a:pPr fontAlgn="base"/>
            <a:r>
              <a:rPr lang="de-DE" dirty="0"/>
              <a:t>Mitglieder:</a:t>
            </a:r>
          </a:p>
          <a:p>
            <a:pPr lvl="1" fontAlgn="base"/>
            <a:r>
              <a:rPr lang="de-DE" sz="2800" dirty="0"/>
              <a:t>mindestens drei, bestenfalls sechs Mitglieder</a:t>
            </a:r>
          </a:p>
          <a:p>
            <a:pPr lvl="1" fontAlgn="base"/>
            <a:r>
              <a:rPr lang="de-DE" sz="2800" dirty="0"/>
              <a:t>dürfen keinem anderen zentralen Organ der VS angehören</a:t>
            </a:r>
            <a:br>
              <a:rPr lang="de-DE" sz="2800" dirty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1876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A1809-62B8-8E4E-93CD-ED28AA4B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480"/>
            <a:ext cx="10515600" cy="1325563"/>
          </a:xfrm>
        </p:spPr>
        <p:txBody>
          <a:bodyPr/>
          <a:lstStyle/>
          <a:p>
            <a:r>
              <a:rPr lang="de-DE" b="1" dirty="0"/>
              <a:t>Wahlkommission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2A41C-2E98-EE49-89BC-67445303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043"/>
            <a:ext cx="10515600" cy="4003530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führt die Wahlen (StuRa, Fachschaftsrat) und Urabstimmungen der VS durch</a:t>
            </a:r>
          </a:p>
          <a:p>
            <a:pPr fontAlgn="base"/>
            <a:r>
              <a:rPr lang="de-DE" dirty="0"/>
              <a:t>er ist von den übrigen Organen der VS unabhängig und sorgt unparteiisch für die Organisation und Durchführung der Wahlen. </a:t>
            </a:r>
          </a:p>
          <a:p>
            <a:pPr fontAlgn="base"/>
            <a:r>
              <a:rPr lang="de-DE" dirty="0"/>
              <a:t>Mitglieder:</a:t>
            </a:r>
          </a:p>
          <a:p>
            <a:pPr lvl="1" fontAlgn="base"/>
            <a:r>
              <a:rPr lang="de-DE" dirty="0"/>
              <a:t>werden vom </a:t>
            </a:r>
            <a:r>
              <a:rPr lang="de-DE" dirty="0" err="1"/>
              <a:t>StuRa</a:t>
            </a:r>
            <a:r>
              <a:rPr lang="de-DE" dirty="0"/>
              <a:t> gewählt</a:t>
            </a:r>
          </a:p>
          <a:p>
            <a:pPr lvl="1" fontAlgn="base"/>
            <a:r>
              <a:rPr lang="de-DE" dirty="0"/>
              <a:t>4-6 Mitglieder</a:t>
            </a:r>
          </a:p>
          <a:p>
            <a:pPr marL="457200" lvl="1" indent="0" fontAlgn="base">
              <a:buNone/>
            </a:pPr>
            <a:r>
              <a:rPr lang="de-DE" sz="2800" dirty="0"/>
              <a:t>Kontakt: </a:t>
            </a:r>
            <a:r>
              <a:rPr lang="de-DE" sz="2800" dirty="0" err="1"/>
              <a:t>wahlen@stura.uni-heidelberg.de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59711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64520-E06A-0848-94C1-B4FF2599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282"/>
            <a:ext cx="10515600" cy="1325563"/>
          </a:xfrm>
        </p:spPr>
        <p:txBody>
          <a:bodyPr/>
          <a:lstStyle/>
          <a:p>
            <a:r>
              <a:rPr lang="de-DE" b="1" dirty="0"/>
              <a:t>QSM-Ausschuss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29E17-9FBE-9B42-B09C-4B6EE10B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53331"/>
            <a:ext cx="10015728" cy="43513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4000"/>
              </a:lnSpc>
              <a:buNone/>
            </a:pPr>
            <a:r>
              <a:rPr lang="de-DE" sz="2600" dirty="0"/>
              <a:t>Der Qualitätssicherungsausschuss beschließt die Antrag an den QSM-Ausschuss (Lehramtsmittel, zentraler Topf)</a:t>
            </a:r>
          </a:p>
          <a:p>
            <a:pPr marL="0" indent="0" fontAlgn="base">
              <a:lnSpc>
                <a:spcPct val="114000"/>
              </a:lnSpc>
              <a:buNone/>
            </a:pPr>
            <a:endParaRPr lang="de-DE" sz="2600" dirty="0"/>
          </a:p>
          <a:p>
            <a:pPr marL="0" indent="0" fontAlgn="base">
              <a:lnSpc>
                <a:spcPct val="114000"/>
              </a:lnSpc>
              <a:buNone/>
            </a:pPr>
            <a:r>
              <a:rPr lang="de-DE" sz="2600" dirty="0"/>
              <a:t>Mitglieder:</a:t>
            </a:r>
          </a:p>
          <a:p>
            <a:pPr lvl="1" fontAlgn="base">
              <a:lnSpc>
                <a:spcPct val="114000"/>
              </a:lnSpc>
            </a:pPr>
            <a:r>
              <a:rPr lang="de-DE" sz="2600" dirty="0"/>
              <a:t>ein Mitglied des QSM-Referats</a:t>
            </a:r>
          </a:p>
          <a:p>
            <a:pPr lvl="1" fontAlgn="base">
              <a:lnSpc>
                <a:spcPct val="114000"/>
              </a:lnSpc>
            </a:pPr>
            <a:r>
              <a:rPr lang="de-DE" sz="2600" dirty="0"/>
              <a:t>4 weitere Mitglieder</a:t>
            </a:r>
          </a:p>
        </p:txBody>
      </p:sp>
    </p:spTree>
    <p:extLst>
      <p:ext uri="{BB962C8B-B14F-4D97-AF65-F5344CB8AC3E}">
        <p14:creationId xmlns:p14="http://schemas.microsoft.com/office/powerpoint/2010/main" val="131954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64520-E06A-0848-94C1-B4FF2599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/>
          <a:lstStyle/>
          <a:p>
            <a:r>
              <a:rPr lang="de-DE" b="1" dirty="0"/>
              <a:t>Notlagenausschuss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29E17-9FBE-9B42-B09C-4B6EE10B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47"/>
            <a:ext cx="10515600" cy="4351338"/>
          </a:xfrm>
        </p:spPr>
        <p:txBody>
          <a:bodyPr>
            <a:normAutofit/>
          </a:bodyPr>
          <a:lstStyle/>
          <a:p>
            <a:pPr fontAlgn="base">
              <a:lnSpc>
                <a:spcPct val="114000"/>
              </a:lnSpc>
            </a:pPr>
            <a:r>
              <a:rPr lang="de-DE" sz="2600" dirty="0"/>
              <a:t>Geld für Studierende der Uni Heidelberg in sozialen Notlagen (Härtefälle)</a:t>
            </a:r>
          </a:p>
          <a:p>
            <a:pPr fontAlgn="base">
              <a:lnSpc>
                <a:spcPct val="114000"/>
              </a:lnSpc>
            </a:pPr>
            <a:r>
              <a:rPr lang="de-DE" sz="2600" dirty="0"/>
              <a:t>entscheidet über die Notlagenstipendien in nicht-öffentlicher Sitzung  innerhalb von sieben Tagen nach Eingang eines Antrags</a:t>
            </a:r>
          </a:p>
          <a:p>
            <a:pPr fontAlgn="base">
              <a:lnSpc>
                <a:spcPct val="114000"/>
              </a:lnSpc>
            </a:pPr>
            <a:r>
              <a:rPr lang="de-DE" sz="2600" dirty="0"/>
              <a:t>Mitglieder:</a:t>
            </a:r>
          </a:p>
          <a:p>
            <a:pPr lvl="1" fontAlgn="base">
              <a:lnSpc>
                <a:spcPct val="114000"/>
              </a:lnSpc>
            </a:pPr>
            <a:r>
              <a:rPr lang="de-DE" sz="2200" dirty="0"/>
              <a:t>ein Mitglied des Sozialreferats</a:t>
            </a:r>
          </a:p>
          <a:p>
            <a:pPr lvl="1" fontAlgn="base">
              <a:lnSpc>
                <a:spcPct val="114000"/>
              </a:lnSpc>
            </a:pPr>
            <a:r>
              <a:rPr lang="de-DE" sz="2200" dirty="0"/>
              <a:t>4 weitere Mitglieder </a:t>
            </a:r>
            <a:r>
              <a:rPr lang="de-DE" sz="2000" dirty="0"/>
              <a:t>(4 Stellvertreter*innen)</a:t>
            </a:r>
          </a:p>
          <a:p>
            <a:pPr marL="0" indent="0" fontAlgn="base">
              <a:lnSpc>
                <a:spcPct val="114000"/>
              </a:lnSpc>
              <a:buNone/>
            </a:pPr>
            <a:endParaRPr lang="de-DE" sz="500" dirty="0"/>
          </a:p>
          <a:p>
            <a:pPr marL="0" indent="0" fontAlgn="base">
              <a:lnSpc>
                <a:spcPct val="114000"/>
              </a:lnSpc>
              <a:buNone/>
            </a:pPr>
            <a:r>
              <a:rPr lang="de-DE" sz="2600" dirty="0"/>
              <a:t>haertefallkommission@stura.uni-heidelberg.de</a:t>
            </a:r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228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280A1-7BF0-4776-9B68-B3801498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2168CD-CD15-480B-AFBD-A6E64379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7575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EF508-4ED6-614A-A9F9-DCA113FD5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716" y="3023754"/>
            <a:ext cx="9144000" cy="2387600"/>
          </a:xfrm>
        </p:spPr>
        <p:txBody>
          <a:bodyPr/>
          <a:lstStyle/>
          <a:p>
            <a:r>
              <a:rPr lang="de-DE" b="1" dirty="0"/>
              <a:t>Wie kann ich mitmachen?</a:t>
            </a:r>
          </a:p>
        </p:txBody>
      </p:sp>
    </p:spTree>
    <p:extLst>
      <p:ext uri="{BB962C8B-B14F-4D97-AF65-F5344CB8AC3E}">
        <p14:creationId xmlns:p14="http://schemas.microsoft.com/office/powerpoint/2010/main" val="3662290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BE1C0-6333-4D4D-8C07-1AD49745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137772"/>
            <a:ext cx="10515600" cy="1325563"/>
          </a:xfrm>
        </p:spPr>
        <p:txBody>
          <a:bodyPr/>
          <a:lstStyle/>
          <a:p>
            <a:r>
              <a:rPr lang="de-DE" b="1" dirty="0"/>
              <a:t>Mitmachmöglichkeiten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AB651-82F2-9843-8B2A-E03CB9EC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9" y="1253331"/>
            <a:ext cx="1098665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Fachschaften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Studis sind Mitglied der </a:t>
            </a:r>
            <a:r>
              <a:rPr lang="de-DE" dirty="0" err="1"/>
              <a:t>Fachschaftsvollversammlung</a:t>
            </a:r>
            <a:r>
              <a:rPr lang="de-DE" dirty="0"/>
              <a:t> (FSVV). </a:t>
            </a:r>
            <a:br>
              <a:rPr lang="de-DE" dirty="0"/>
            </a:br>
            <a:r>
              <a:rPr lang="de-DE" dirty="0"/>
              <a:t>Nur Fachschaftsrats-Mitglieder werden gewählt,  aber auch </a:t>
            </a:r>
            <a:br>
              <a:rPr lang="de-DE" dirty="0"/>
            </a:br>
            <a:r>
              <a:rPr lang="de-DE" dirty="0"/>
              <a:t>die FSR-Sitzungen sind öffentlich – kommt vorbei und macht mit.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AGs, AKs, (Autonome) Referate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Treffen sich öffentlich - kommt vorbei und macht mit.</a:t>
            </a:r>
            <a:br>
              <a:rPr lang="de-DE" dirty="0"/>
            </a:br>
            <a:r>
              <a:rPr lang="de-DE" dirty="0"/>
              <a:t>Die meisten Engagierten sind nicht gewählt. </a:t>
            </a:r>
            <a:br>
              <a:rPr lang="de-DE" dirty="0"/>
            </a:br>
            <a:r>
              <a:rPr lang="de-DE" dirty="0"/>
              <a:t>Um Referent*in zu werden: im StuRa kandidieren und wählen lassen.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StuRa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nicht gewählte Studis können teilnehmen und Anträge stellen </a:t>
            </a:r>
            <a:br>
              <a:rPr lang="de-DE" dirty="0"/>
            </a:br>
            <a:r>
              <a:rPr lang="de-DE" dirty="0"/>
              <a:t>Auch über die Gruppen kann man in den StuRa hineinwirken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79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Fachschaften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82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Jedes Fach hat eine Fachschaft </a:t>
            </a:r>
            <a:r>
              <a:rPr lang="de-DE" dirty="0">
                <a:sym typeface="Wingdings" panose="05000000000000000000" pitchFamily="2" charset="2"/>
              </a:rPr>
              <a:t> 49 Fachschaften</a:t>
            </a:r>
          </a:p>
          <a:p>
            <a:r>
              <a:rPr lang="de-DE" dirty="0">
                <a:sym typeface="Wingdings" panose="05000000000000000000" pitchFamily="2" charset="2"/>
              </a:rPr>
              <a:t>Kümmern sich um Belange der Studierenden in deinem Fach</a:t>
            </a:r>
          </a:p>
          <a:p>
            <a:r>
              <a:rPr lang="de-DE" dirty="0">
                <a:sym typeface="Wingdings" panose="05000000000000000000" pitchFamily="2" charset="2"/>
              </a:rPr>
              <a:t>Verwalten Budget der Fachschaft</a:t>
            </a:r>
          </a:p>
          <a:p>
            <a:r>
              <a:rPr lang="de-DE" dirty="0">
                <a:sym typeface="Wingdings" panose="05000000000000000000" pitchFamily="2" charset="2"/>
              </a:rPr>
              <a:t>Wirken an Lehrplangestaltung mit</a:t>
            </a:r>
          </a:p>
          <a:p>
            <a:r>
              <a:rPr lang="de-DE" dirty="0">
                <a:sym typeface="Wingdings" panose="05000000000000000000" pitchFamily="2" charset="2"/>
              </a:rPr>
              <a:t>Tauschen sich mit Lehrenden aus</a:t>
            </a:r>
          </a:p>
          <a:p>
            <a:r>
              <a:rPr lang="de-DE" dirty="0">
                <a:sym typeface="Wingdings" panose="05000000000000000000" pitchFamily="2" charset="2"/>
              </a:rPr>
              <a:t>Vernetzen sich mit dem StuRa</a:t>
            </a:r>
          </a:p>
          <a:p>
            <a:r>
              <a:rPr lang="de-DE" dirty="0">
                <a:sym typeface="Wingdings" panose="05000000000000000000" pitchFamily="2" charset="2"/>
              </a:rPr>
              <a:t>Erarbeiten Vorschläge für Qualitätssicherungsmittel (QSM)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68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21564-7566-4BFC-B9DB-3A1B3B3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8795"/>
            <a:ext cx="10515600" cy="1325563"/>
          </a:xfrm>
        </p:spPr>
        <p:txBody>
          <a:bodyPr/>
          <a:lstStyle/>
          <a:p>
            <a:r>
              <a:rPr lang="de-DE" b="1" dirty="0"/>
              <a:t>Wer Geld bezahlt, darf auch mitbestimmen!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E103E7-3C27-47E7-932E-6AB583121EEC}"/>
              </a:ext>
            </a:extLst>
          </p:cNvPr>
          <p:cNvSpPr txBox="1"/>
          <p:nvPr/>
        </p:nvSpPr>
        <p:spPr>
          <a:xfrm>
            <a:off x="482874" y="4718253"/>
            <a:ext cx="604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Jedes Sommersemester wird der StuRa </a:t>
            </a:r>
          </a:p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für die folgenden zwei Semester gewählt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52E5D0-2236-4D4F-86CB-ED1A8F447204}"/>
              </a:ext>
            </a:extLst>
          </p:cNvPr>
          <p:cNvSpPr txBox="1"/>
          <p:nvPr/>
        </p:nvSpPr>
        <p:spPr>
          <a:xfrm>
            <a:off x="5638800" y="1302455"/>
            <a:ext cx="51648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no Pro Caption" panose="02020502040506020403" pitchFamily="18" charset="0"/>
              </a:rPr>
              <a:t>Ihr zahlt 15,05 € an den 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5,50 €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4,50 € direkt an die Fachschaften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2,50 für die Theaterflatrate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2,00 für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VRNextbike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Promotionsstudierende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8,20 € an den Doktorandenkonvent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1,80 €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+ Theaterflatrate &amp;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6A6D650-F7B8-45FF-8620-782C286BB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92239"/>
              </p:ext>
            </p:extLst>
          </p:nvPr>
        </p:nvGraphicFramePr>
        <p:xfrm>
          <a:off x="-133214" y="722462"/>
          <a:ext cx="6229213" cy="39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3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216EE3-8891-0849-A7D9-F561B8B0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32" y="211884"/>
            <a:ext cx="10515600" cy="1325563"/>
          </a:xfrm>
        </p:spPr>
        <p:txBody>
          <a:bodyPr/>
          <a:lstStyle/>
          <a:p>
            <a:r>
              <a:rPr lang="de-DE" b="1" dirty="0"/>
              <a:t>Listen im StuRa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606EB8-3FC1-264B-9BBC-3B9EFD83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661300"/>
            <a:ext cx="10515600" cy="353539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de-DE" dirty="0"/>
              <a:t>Gruppen von Studierenden stellen Listen für den StuRa auf</a:t>
            </a:r>
          </a:p>
          <a:p>
            <a:pPr>
              <a:lnSpc>
                <a:spcPct val="160000"/>
              </a:lnSpc>
            </a:pPr>
            <a:r>
              <a:rPr lang="de-DE" dirty="0"/>
              <a:t>stellen Anträge an den StuRa</a:t>
            </a:r>
          </a:p>
          <a:p>
            <a:pPr>
              <a:lnSpc>
                <a:spcPct val="160000"/>
              </a:lnSpc>
            </a:pPr>
            <a:r>
              <a:rPr lang="de-DE" dirty="0"/>
              <a:t>vertreten oft eine politische Strömung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500" dirty="0"/>
              <a:t>Es gibt auch Gruppen, die nicht im StuRa aktiv sind</a:t>
            </a:r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247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8CD76-4DC0-4AD0-990D-40ECEDFA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0" y="100505"/>
            <a:ext cx="10515600" cy="1325563"/>
          </a:xfrm>
        </p:spPr>
        <p:txBody>
          <a:bodyPr/>
          <a:lstStyle/>
          <a:p>
            <a:r>
              <a:rPr lang="de-DE" b="1" dirty="0"/>
              <a:t>Kontakt, Fragen, Vorbeikommen: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50CF1-BE16-4991-A377-05BB843E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StuRa-Büro </a:t>
            </a:r>
          </a:p>
          <a:p>
            <a:pPr marL="0" indent="0">
              <a:buNone/>
            </a:pPr>
            <a:r>
              <a:rPr lang="de-DE" dirty="0"/>
              <a:t>Albert-</a:t>
            </a:r>
            <a:r>
              <a:rPr lang="de-DE" dirty="0" err="1"/>
              <a:t>Ueberle</a:t>
            </a:r>
            <a:r>
              <a:rPr lang="de-DE" dirty="0"/>
              <a:t>-Straße 3-5</a:t>
            </a:r>
          </a:p>
          <a:p>
            <a:pPr marL="0" indent="0">
              <a:buNone/>
            </a:pPr>
            <a:r>
              <a:rPr lang="de-DE" dirty="0"/>
              <a:t>69120 Heidelberg</a:t>
            </a:r>
          </a:p>
          <a:p>
            <a:pPr marL="0" indent="0">
              <a:buNone/>
            </a:pPr>
            <a:r>
              <a:rPr lang="de-DE" dirty="0"/>
              <a:t>Tel.: (06221) 54-2456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stura@stura.uni-heidelberg.de</a:t>
            </a:r>
          </a:p>
          <a:p>
            <a:pPr marL="0" indent="0">
              <a:buNone/>
            </a:pPr>
            <a:r>
              <a:rPr lang="de-DE" dirty="0"/>
              <a:t>alle Infos unter: www.stura.uni-heidelberg.de</a:t>
            </a:r>
          </a:p>
          <a:p>
            <a:pPr marL="0" indent="0">
              <a:buNone/>
            </a:pPr>
            <a:r>
              <a:rPr lang="de-DE" dirty="0"/>
              <a:t>Instagram: @</a:t>
            </a:r>
            <a:r>
              <a:rPr lang="de-DE" dirty="0" err="1"/>
              <a:t>sturauniheidelberg</a:t>
            </a:r>
            <a:r>
              <a:rPr lang="de-DE" dirty="0"/>
              <a:t>, @</a:t>
            </a:r>
            <a:r>
              <a:rPr lang="de-DE" dirty="0" err="1"/>
              <a:t>stura.hd.eng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0F53C5-382A-4F0D-AA07-4AA71F376506}"/>
              </a:ext>
            </a:extLst>
          </p:cNvPr>
          <p:cNvSpPr txBox="1"/>
          <p:nvPr/>
        </p:nvSpPr>
        <p:spPr>
          <a:xfrm>
            <a:off x="7748760" y="6584759"/>
            <a:ext cx="3605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Foto: Meyer</a:t>
            </a:r>
          </a:p>
        </p:txBody>
      </p:sp>
    </p:spTree>
    <p:extLst>
      <p:ext uri="{BB962C8B-B14F-4D97-AF65-F5344CB8AC3E}">
        <p14:creationId xmlns:p14="http://schemas.microsoft.com/office/powerpoint/2010/main" val="289174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94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00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8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805" y="3728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/>
              <a:t>Wir</a:t>
            </a:r>
            <a:r>
              <a:rPr lang="en-US" sz="7200" dirty="0"/>
              <a:t> </a:t>
            </a:r>
            <a:r>
              <a:rPr lang="en-US" sz="7200" dirty="0" err="1"/>
              <a:t>freuen</a:t>
            </a:r>
            <a:r>
              <a:rPr lang="en-US" sz="7200" dirty="0"/>
              <a:t> </a:t>
            </a:r>
            <a:r>
              <a:rPr lang="en-US" sz="7200" dirty="0" err="1"/>
              <a:t>uns</a:t>
            </a:r>
            <a:r>
              <a:rPr lang="en-US" sz="7200" dirty="0"/>
              <a:t> auf </a:t>
            </a:r>
            <a:r>
              <a:rPr lang="en-US" sz="7200" dirty="0" err="1"/>
              <a:t>euch</a:t>
            </a:r>
            <a:r>
              <a:rPr lang="en-US" sz="7200" dirty="0"/>
              <a:t> und </a:t>
            </a:r>
            <a:r>
              <a:rPr lang="en-US" sz="7200" dirty="0" err="1"/>
              <a:t>eure</a:t>
            </a:r>
            <a:r>
              <a:rPr lang="en-US" sz="7200" dirty="0"/>
              <a:t> </a:t>
            </a:r>
            <a:r>
              <a:rPr lang="en-US" sz="7200" dirty="0" err="1"/>
              <a:t>Fragen</a:t>
            </a:r>
            <a:r>
              <a:rPr lang="en-US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503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9E6D-5FBB-AF49-9E59-4AE8E09B1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5" y="241010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Der Studierendenrat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6BF928-B2C1-DD47-91C5-B48E29E8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88229" y="4706265"/>
            <a:ext cx="9144000" cy="1655762"/>
          </a:xfrm>
        </p:spPr>
        <p:txBody>
          <a:bodyPr/>
          <a:lstStyle/>
          <a:p>
            <a:r>
              <a:rPr lang="de-DE" dirty="0"/>
              <a:t>(StuRa)</a:t>
            </a:r>
          </a:p>
        </p:txBody>
      </p:sp>
    </p:spTree>
    <p:extLst>
      <p:ext uri="{BB962C8B-B14F-4D97-AF65-F5344CB8AC3E}">
        <p14:creationId xmlns:p14="http://schemas.microsoft.com/office/powerpoint/2010/main" val="198117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25BC-615F-BE46-9E20-8E3645F7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7" y="255397"/>
            <a:ext cx="10903857" cy="1325563"/>
          </a:xfrm>
        </p:spPr>
        <p:txBody>
          <a:bodyPr/>
          <a:lstStyle/>
          <a:p>
            <a:r>
              <a:rPr lang="de-DE" dirty="0"/>
              <a:t>Mitglieder des StuRa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C2866-5854-2F48-928D-7640325F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9" y="1580960"/>
            <a:ext cx="10515600" cy="4351338"/>
          </a:xfrm>
        </p:spPr>
        <p:txBody>
          <a:bodyPr/>
          <a:lstStyle/>
          <a:p>
            <a:r>
              <a:rPr lang="de-DE" dirty="0"/>
              <a:t>stimmberechtigt</a:t>
            </a:r>
          </a:p>
          <a:p>
            <a:pPr lvl="1"/>
            <a:r>
              <a:rPr lang="de-DE" dirty="0"/>
              <a:t>Vertreter*innen der Fachschaften</a:t>
            </a:r>
          </a:p>
          <a:p>
            <a:pPr lvl="1"/>
            <a:r>
              <a:rPr lang="de-DE" dirty="0"/>
              <a:t>Mitglieder von Listen (Hochschulgruppen)</a:t>
            </a:r>
          </a:p>
          <a:p>
            <a:r>
              <a:rPr lang="de-DE" dirty="0"/>
              <a:t>beratend</a:t>
            </a:r>
          </a:p>
          <a:p>
            <a:pPr lvl="1"/>
            <a:r>
              <a:rPr lang="de-DE" dirty="0"/>
              <a:t>Präsidium</a:t>
            </a:r>
          </a:p>
          <a:p>
            <a:pPr lvl="1"/>
            <a:r>
              <a:rPr lang="de-DE" dirty="0"/>
              <a:t>VS-Mitglied im Senat</a:t>
            </a:r>
          </a:p>
          <a:p>
            <a:pPr lvl="1"/>
            <a:r>
              <a:rPr lang="de-DE" dirty="0"/>
              <a:t>Senatsmitglieder</a:t>
            </a:r>
          </a:p>
          <a:p>
            <a:pPr lvl="1"/>
            <a:r>
              <a:rPr lang="de-DE" dirty="0"/>
              <a:t>Referent*innen</a:t>
            </a:r>
          </a:p>
          <a:p>
            <a:pPr lvl="1"/>
            <a:r>
              <a:rPr lang="de-DE" dirty="0"/>
              <a:t>Vorsitzende der VS 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51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macht</a:t>
            </a:r>
            <a:r>
              <a:rPr lang="en-US" dirty="0"/>
              <a:t> der </a:t>
            </a:r>
            <a:r>
              <a:rPr lang="en-US" dirty="0" err="1"/>
              <a:t>StuRa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2048"/>
            <a:ext cx="7336809" cy="4351338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dirty="0" err="1"/>
              <a:t>Inhaltliche</a:t>
            </a:r>
            <a:r>
              <a:rPr lang="en-US" sz="3200" dirty="0"/>
              <a:t> </a:t>
            </a:r>
            <a:r>
              <a:rPr lang="en-US" sz="3200" dirty="0" err="1"/>
              <a:t>Aufgaben</a:t>
            </a:r>
            <a:endParaRPr lang="en-US" sz="32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Inhaltliche</a:t>
            </a:r>
            <a:r>
              <a:rPr lang="en-US" sz="2400" dirty="0"/>
              <a:t> </a:t>
            </a:r>
            <a:r>
              <a:rPr lang="en-US" sz="2400" dirty="0" err="1"/>
              <a:t>Positionierungen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Wahlen</a:t>
            </a:r>
            <a:r>
              <a:rPr lang="en-US" sz="2400" dirty="0"/>
              <a:t> in </a:t>
            </a:r>
            <a:r>
              <a:rPr lang="en-US" sz="2400" dirty="0" err="1"/>
              <a:t>Gremien</a:t>
            </a:r>
            <a:r>
              <a:rPr lang="en-US" sz="2400" dirty="0"/>
              <a:t> der VS und (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Vorschlag</a:t>
            </a:r>
            <a:r>
              <a:rPr lang="en-US" sz="2400" dirty="0"/>
              <a:t>) in die der Uni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Finanzanträge</a:t>
            </a:r>
            <a:r>
              <a:rPr lang="en-US" sz="2400" dirty="0"/>
              <a:t> von </a:t>
            </a:r>
            <a:r>
              <a:rPr lang="en-US" sz="2400" dirty="0" err="1"/>
              <a:t>studentischen</a:t>
            </a:r>
            <a:r>
              <a:rPr lang="en-US" sz="2400" dirty="0"/>
              <a:t> Gruppen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Satzungs</a:t>
            </a:r>
            <a:r>
              <a:rPr lang="en-US" sz="2400" dirty="0"/>
              <a:t>- und </a:t>
            </a:r>
            <a:r>
              <a:rPr lang="en-US" sz="2400" dirty="0" err="1"/>
              <a:t>Ordnungsänderungen</a:t>
            </a:r>
            <a:endParaRPr lang="en-US" sz="2400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17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E1D07-A4F8-423F-8A5D-EE771964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StuRa XI. Legislatur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F14C7C-971C-40D5-8B6A-6013807F7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2382"/>
            <a:ext cx="5181600" cy="4784581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55 Sitze für Fachschaften</a:t>
            </a:r>
          </a:p>
          <a:p>
            <a:r>
              <a:rPr lang="de-DE" dirty="0"/>
              <a:t>15 Sitze für gewählte Listenvertreter*innen</a:t>
            </a:r>
          </a:p>
          <a:p>
            <a:r>
              <a:rPr lang="de-DE" dirty="0">
                <a:sym typeface="Wingdings" panose="05000000000000000000" pitchFamily="2" charset="2"/>
              </a:rPr>
              <a:t>tagt 14-tägig in Neuenheim,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Albert-</a:t>
            </a:r>
            <a:r>
              <a:rPr lang="de-DE" dirty="0" err="1">
                <a:sym typeface="Wingdings" panose="05000000000000000000" pitchFamily="2" charset="2"/>
              </a:rPr>
              <a:t>Ueberle</a:t>
            </a:r>
            <a:r>
              <a:rPr lang="de-DE" dirty="0">
                <a:sym typeface="Wingdings" panose="05000000000000000000" pitchFamily="2" charset="2"/>
              </a:rPr>
              <a:t>-Straße 3-5</a:t>
            </a:r>
            <a:endParaRPr lang="de-DE" sz="2400" dirty="0"/>
          </a:p>
        </p:txBody>
      </p:sp>
      <p:pic>
        <p:nvPicPr>
          <p:cNvPr id="8" name="Picture 2" descr="Bild könnte enthalten: 6 Personen, Personen, die lachen, Personen, die sitzen und Innenbereich">
            <a:extLst>
              <a:ext uri="{FF2B5EF4-FFF2-40B4-BE49-F238E27FC236}">
                <a16:creationId xmlns:a16="http://schemas.microsoft.com/office/drawing/2014/main" id="{D70F62D3-02D4-0B4E-9E1C-B18077CC2B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41067" r="9345"/>
          <a:stretch/>
        </p:blipFill>
        <p:spPr bwMode="auto">
          <a:xfrm>
            <a:off x="5811871" y="1451552"/>
            <a:ext cx="5756063" cy="3335262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25199"/>
      </p:ext>
    </p:extLst>
  </p:cSld>
  <p:clrMapOvr>
    <a:masterClrMapping/>
  </p:clrMapOvr>
</p:sld>
</file>

<file path=ppt/theme/theme1.xml><?xml version="1.0" encoding="utf-8"?>
<a:theme xmlns:a="http://schemas.openxmlformats.org/drawingml/2006/main" name="Präsentatonsvorlage_Stura_Dunk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onsvorlage_Stura_Dunkel" id="{DBA2E609-E014-D745-A61B-E33EAD0222A8}" vid="{AA46D346-6A26-7843-AAF5-875CF0CB1F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Präsentatonsvorlage_Stura_Dunkel</Template>
  <TotalTime>0</TotalTime>
  <Words>1702</Words>
  <Application>Microsoft Office PowerPoint</Application>
  <PresentationFormat>Breitbild</PresentationFormat>
  <Paragraphs>336</Paragraphs>
  <Slides>55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Arial</vt:lpstr>
      <vt:lpstr>Arno Pro</vt:lpstr>
      <vt:lpstr>Arno Pro Caption</vt:lpstr>
      <vt:lpstr>Calibri</vt:lpstr>
      <vt:lpstr>Wingdings</vt:lpstr>
      <vt:lpstr>Präsentatonsvorlage_Stura_Dunkel</vt:lpstr>
      <vt:lpstr>CorelDRAW</vt:lpstr>
      <vt:lpstr>Die Verfasste Studierendenschaft der Universität Heidelberg  </vt:lpstr>
      <vt:lpstr>Wie alles begann…</vt:lpstr>
      <vt:lpstr>Was ist die Verfasste Studierendenschaft (VS)?</vt:lpstr>
      <vt:lpstr>Angebote für Studierende</vt:lpstr>
      <vt:lpstr>Wer Geld bezahlt, darf auch mitbestimmen!</vt:lpstr>
      <vt:lpstr>Der Studierendenrat</vt:lpstr>
      <vt:lpstr>Mitglieder des StuRa</vt:lpstr>
      <vt:lpstr>Was macht der StuRa?</vt:lpstr>
      <vt:lpstr>StuRa XI. Legislatur</vt:lpstr>
      <vt:lpstr>PowerPoint-Präsentation</vt:lpstr>
      <vt:lpstr>Was sind die Aufgaben des Präsidiums?</vt:lpstr>
      <vt:lpstr>Referatekonferenz</vt:lpstr>
      <vt:lpstr>Referatekonferenz</vt:lpstr>
      <vt:lpstr>Die RefKonf organisiert z.B. Aktionen</vt:lpstr>
      <vt:lpstr>Vorsitz</vt:lpstr>
      <vt:lpstr>Referate</vt:lpstr>
      <vt:lpstr>Referate</vt:lpstr>
      <vt:lpstr>Innenreferat</vt:lpstr>
      <vt:lpstr>Gremienkoordination</vt:lpstr>
      <vt:lpstr>Hochschulpolitische Vernetzung (Außenreferat)</vt:lpstr>
      <vt:lpstr>Referat für IT und Infrastruktur</vt:lpstr>
      <vt:lpstr>Finanzreferat</vt:lpstr>
      <vt:lpstr>Referat für Qualitätssicherungsmittel</vt:lpstr>
      <vt:lpstr>Referat für Lehre und Lernen (LeLe)</vt:lpstr>
      <vt:lpstr>Lehramtsreferat</vt:lpstr>
      <vt:lpstr>Sozialreferat</vt:lpstr>
      <vt:lpstr>PowerPoint-Präsentation</vt:lpstr>
      <vt:lpstr>Studierendenwerksreferat</vt:lpstr>
      <vt:lpstr>Referat für Verkehr und Kommunales</vt:lpstr>
      <vt:lpstr>Referat für Politische Bildung</vt:lpstr>
      <vt:lpstr>Referat für Ökologie und Nachhaltigkeit</vt:lpstr>
      <vt:lpstr>Referat für Kultur und Sport</vt:lpstr>
      <vt:lpstr>Autonome Referate</vt:lpstr>
      <vt:lpstr>Autonome Referate</vt:lpstr>
      <vt:lpstr>Antirassismusreferat</vt:lpstr>
      <vt:lpstr>Gesundheitsreferat</vt:lpstr>
      <vt:lpstr>IT’s FuN Referat</vt:lpstr>
      <vt:lpstr>PowerPoint-Präsentation</vt:lpstr>
      <vt:lpstr>Arbeitskreise</vt:lpstr>
      <vt:lpstr>Arbeitskreise </vt:lpstr>
      <vt:lpstr>Ausschüsse und  Kommissionen</vt:lpstr>
      <vt:lpstr>Schlichtungskommission (SchliKo)</vt:lpstr>
      <vt:lpstr>Wahlkommission</vt:lpstr>
      <vt:lpstr>QSM-Ausschuss</vt:lpstr>
      <vt:lpstr>Notlagenausschuss</vt:lpstr>
      <vt:lpstr>PowerPoint-Präsentation</vt:lpstr>
      <vt:lpstr>Wie kann ich mitmachen?</vt:lpstr>
      <vt:lpstr>Mitmachmöglichkeiten</vt:lpstr>
      <vt:lpstr>Fachschaften</vt:lpstr>
      <vt:lpstr>Listen im StuRa</vt:lpstr>
      <vt:lpstr>Kontakt, Fragen, Vorbeikommen: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Verfasste Studierendenschaft der Universität Heidelberg  - eine Vorstellung</dc:title>
  <dc:creator>Claudia Guarneri</dc:creator>
  <cp:lastModifiedBy>fsk</cp:lastModifiedBy>
  <cp:revision>259</cp:revision>
  <dcterms:created xsi:type="dcterms:W3CDTF">2017-10-24T15:06:59Z</dcterms:created>
  <dcterms:modified xsi:type="dcterms:W3CDTF">2023-10-07T15:58:24Z</dcterms:modified>
</cp:coreProperties>
</file>